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handoutMasterIdLst>
    <p:handoutMasterId r:id="rId18"/>
  </p:handoutMasterIdLst>
  <p:sldIdLst>
    <p:sldId id="269" r:id="rId5"/>
    <p:sldId id="270" r:id="rId6"/>
    <p:sldId id="271" r:id="rId7"/>
    <p:sldId id="272" r:id="rId8"/>
    <p:sldId id="273" r:id="rId9"/>
    <p:sldId id="274" r:id="rId10"/>
    <p:sldId id="275" r:id="rId11"/>
    <p:sldId id="276" r:id="rId12"/>
    <p:sldId id="277" r:id="rId13"/>
    <p:sldId id="278" r:id="rId14"/>
    <p:sldId id="279" r:id="rId15"/>
    <p:sldId id="28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p:cViewPr varScale="1">
        <p:scale>
          <a:sx n="67" d="100"/>
          <a:sy n="67" d="100"/>
        </p:scale>
        <p:origin x="634" y="53"/>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5/4/2022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5/4/2022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5/4/2022</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5/4/2022</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5/4/2022</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5/4/2022</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5/4/2022</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5/4/2022</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5/4/2022</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5/4/2022</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5/4/2022</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5/4/2022</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www.iassnorthants.co.uk/Pages/home.aspx" TargetMode="External"/><Relationship Id="rId2" Type="http://schemas.openxmlformats.org/officeDocument/2006/relationships/hyperlink" Target="https://www.northamptonshire.gov.uk/councilservices/children-families-education/send/local-offer/Pages/default.aspx" TargetMode="External"/><Relationship Id="rId1" Type="http://schemas.openxmlformats.org/officeDocument/2006/relationships/slideLayout" Target="../slideLayouts/slideLayout6.xml"/><Relationship Id="rId5" Type="http://schemas.openxmlformats.org/officeDocument/2006/relationships/hyperlink" Target="https://nasen.org.uk/" TargetMode="External"/><Relationship Id="rId4" Type="http://schemas.openxmlformats.org/officeDocument/2006/relationships/hyperlink" Target="https://www.npfg.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576" y="2420888"/>
            <a:ext cx="7200800" cy="2808312"/>
          </a:xfrm>
        </p:spPr>
        <p:txBody>
          <a:bodyPr>
            <a:normAutofit/>
          </a:bodyPr>
          <a:lstStyle/>
          <a:p>
            <a:pPr algn="ctr"/>
            <a:r>
              <a:rPr lang="en-US" sz="4800" dirty="0">
                <a:solidFill>
                  <a:srgbClr val="002060"/>
                </a:solidFill>
                <a:latin typeface="Cambria" panose="02040503050406030204" pitchFamily="18" charset="0"/>
              </a:rPr>
              <a:t>Kingsley Primary School</a:t>
            </a:r>
            <a:br>
              <a:rPr lang="en-US" sz="4800" dirty="0">
                <a:solidFill>
                  <a:srgbClr val="002060"/>
                </a:solidFill>
                <a:latin typeface="Cambria" panose="02040503050406030204" pitchFamily="18" charset="0"/>
              </a:rPr>
            </a:br>
            <a:r>
              <a:rPr lang="en-US" sz="4800" dirty="0">
                <a:solidFill>
                  <a:srgbClr val="002060"/>
                </a:solidFill>
                <a:latin typeface="Cambria" panose="02040503050406030204" pitchFamily="18" charset="0"/>
              </a:rPr>
              <a:t>Local Offer</a:t>
            </a:r>
            <a:br>
              <a:rPr lang="en-US" sz="4800" dirty="0">
                <a:solidFill>
                  <a:srgbClr val="002060"/>
                </a:solidFill>
                <a:latin typeface="Cambria" panose="02040503050406030204" pitchFamily="18" charset="0"/>
              </a:rPr>
            </a:br>
            <a:r>
              <a:rPr lang="en-US" sz="4800" dirty="0">
                <a:solidFill>
                  <a:srgbClr val="002060"/>
                </a:solidFill>
                <a:latin typeface="Cambria" panose="02040503050406030204" pitchFamily="18" charset="0"/>
              </a:rPr>
              <a:t>SEND Information Report</a:t>
            </a:r>
            <a:r>
              <a:rPr lang="en-US" sz="4800" dirty="0">
                <a:solidFill>
                  <a:schemeClr val="tx2"/>
                </a:solidFill>
                <a:latin typeface="Cambria" panose="02040503050406030204" pitchFamily="18" charset="0"/>
              </a:rPr>
              <a:t>. </a:t>
            </a:r>
          </a:p>
        </p:txBody>
      </p:sp>
      <p:pic>
        <p:nvPicPr>
          <p:cNvPr id="3" name="Picture 2" descr="http://www.kingsleyprimary.net/i/design/log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1424" y="556573"/>
            <a:ext cx="1870422" cy="1887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6-Point Star 4"/>
          <p:cNvSpPr/>
          <p:nvPr/>
        </p:nvSpPr>
        <p:spPr>
          <a:xfrm>
            <a:off x="4295800" y="1700808"/>
            <a:ext cx="3312368" cy="3168352"/>
          </a:xfrm>
          <a:prstGeom prst="star6">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Local Offer</a:t>
            </a:r>
          </a:p>
          <a:p>
            <a:pPr algn="ctr"/>
            <a:r>
              <a:rPr lang="en-GB" dirty="0"/>
              <a:t>Provision at </a:t>
            </a:r>
          </a:p>
          <a:p>
            <a:pPr algn="ctr"/>
            <a:r>
              <a:rPr lang="en-GB" dirty="0"/>
              <a:t>Kingsley Primary</a:t>
            </a:r>
          </a:p>
          <a:p>
            <a:pPr algn="ctr"/>
            <a:r>
              <a:rPr lang="en-GB" dirty="0"/>
              <a:t>School (KPS)</a:t>
            </a:r>
          </a:p>
        </p:txBody>
      </p:sp>
      <p:sp>
        <p:nvSpPr>
          <p:cNvPr id="6" name="Rectangle 5"/>
          <p:cNvSpPr/>
          <p:nvPr/>
        </p:nvSpPr>
        <p:spPr>
          <a:xfrm>
            <a:off x="695400" y="260648"/>
            <a:ext cx="2160240" cy="144016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How does our school arrange and support the transfer of SEND pupils to another school/educational establishment?</a:t>
            </a:r>
          </a:p>
        </p:txBody>
      </p:sp>
      <p:sp>
        <p:nvSpPr>
          <p:cNvPr id="7" name="Rectangle 6"/>
          <p:cNvSpPr/>
          <p:nvPr/>
        </p:nvSpPr>
        <p:spPr>
          <a:xfrm>
            <a:off x="316265" y="1927258"/>
            <a:ext cx="2952328" cy="1512168"/>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How do we assess and evaluate the provision that has been arranged for your child and the progress that they are making?</a:t>
            </a:r>
          </a:p>
        </p:txBody>
      </p:sp>
      <p:sp>
        <p:nvSpPr>
          <p:cNvPr id="8" name="Rectangle 7"/>
          <p:cNvSpPr/>
          <p:nvPr/>
        </p:nvSpPr>
        <p:spPr>
          <a:xfrm>
            <a:off x="839416" y="3743645"/>
            <a:ext cx="2736304" cy="1152128"/>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How have we made our school accessible to children with SEND? </a:t>
            </a:r>
          </a:p>
        </p:txBody>
      </p:sp>
      <p:sp>
        <p:nvSpPr>
          <p:cNvPr id="9" name="Rectangle 8"/>
          <p:cNvSpPr/>
          <p:nvPr/>
        </p:nvSpPr>
        <p:spPr>
          <a:xfrm>
            <a:off x="3143672" y="5095610"/>
            <a:ext cx="2304256" cy="100811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Where can you find our SEND policies and what is the role of the governors?</a:t>
            </a:r>
          </a:p>
        </p:txBody>
      </p:sp>
      <p:sp>
        <p:nvSpPr>
          <p:cNvPr id="10" name="Rectangle 9"/>
          <p:cNvSpPr/>
          <p:nvPr/>
        </p:nvSpPr>
        <p:spPr>
          <a:xfrm>
            <a:off x="6357172" y="5121188"/>
            <a:ext cx="2232248"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Who will be working with your child? What training do they have?</a:t>
            </a:r>
          </a:p>
        </p:txBody>
      </p:sp>
      <p:sp>
        <p:nvSpPr>
          <p:cNvPr id="11" name="Rectangle 10"/>
          <p:cNvSpPr/>
          <p:nvPr/>
        </p:nvSpPr>
        <p:spPr>
          <a:xfrm>
            <a:off x="3143672" y="166368"/>
            <a:ext cx="2304256" cy="153444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How does our school identify that children have special educational needs and disability (SEND)?</a:t>
            </a:r>
          </a:p>
        </p:txBody>
      </p:sp>
      <p:sp>
        <p:nvSpPr>
          <p:cNvPr id="12" name="Rectangle 11"/>
          <p:cNvSpPr/>
          <p:nvPr/>
        </p:nvSpPr>
        <p:spPr>
          <a:xfrm>
            <a:off x="6138159" y="368660"/>
            <a:ext cx="2448272" cy="122413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What should parents/carers do if they think their child has SEND? How can they raise concerns?</a:t>
            </a:r>
          </a:p>
        </p:txBody>
      </p:sp>
      <p:sp>
        <p:nvSpPr>
          <p:cNvPr id="13" name="Rectangle 12"/>
          <p:cNvSpPr/>
          <p:nvPr/>
        </p:nvSpPr>
        <p:spPr>
          <a:xfrm>
            <a:off x="8862165" y="1039105"/>
            <a:ext cx="2808312" cy="183732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What to do if you are not happy? Who can you contact for more information? How can the Local Education Authority support parents?</a:t>
            </a:r>
          </a:p>
        </p:txBody>
      </p:sp>
      <p:sp>
        <p:nvSpPr>
          <p:cNvPr id="14" name="Rectangle 13"/>
          <p:cNvSpPr/>
          <p:nvPr/>
        </p:nvSpPr>
        <p:spPr>
          <a:xfrm>
            <a:off x="8635375" y="3522793"/>
            <a:ext cx="3024336" cy="1368152"/>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How does our school provide support to improve the emotional and social development of our SEND pupils?</a:t>
            </a:r>
          </a:p>
        </p:txBody>
      </p:sp>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057194" y="404664"/>
            <a:ext cx="4392488" cy="5615550"/>
          </a:xfrm>
          <a:solidFill>
            <a:schemeClr val="accent2">
              <a:lumMod val="20000"/>
              <a:lumOff val="80000"/>
            </a:schemeClr>
          </a:solidFill>
        </p:spPr>
        <p:txBody>
          <a:bodyPr>
            <a:noAutofit/>
          </a:bodyPr>
          <a:lstStyle/>
          <a:p>
            <a:r>
              <a:rPr lang="en-US" sz="1300" dirty="0">
                <a:solidFill>
                  <a:schemeClr val="tx2"/>
                </a:solidFill>
                <a:latin typeface="+mn-lt"/>
              </a:rPr>
              <a:t>When a teacher or a parent has raised concerns about your child’s progress, and highly differentiated, targeted teaching has not had the desired impact, the teacher will speak with the Special Educational Needs co-ordinator (SENCO) to discuss what the next steps may be. The SENco is also responsible for supporting pupils with medical needs. </a:t>
            </a:r>
          </a:p>
          <a:p>
            <a:endParaRPr lang="en-US" sz="1300" dirty="0">
              <a:solidFill>
                <a:schemeClr val="tx2"/>
              </a:solidFill>
              <a:latin typeface="+mn-lt"/>
            </a:endParaRPr>
          </a:p>
          <a:p>
            <a:r>
              <a:rPr lang="en-US" sz="1300" dirty="0">
                <a:solidFill>
                  <a:schemeClr val="tx2"/>
                </a:solidFill>
                <a:latin typeface="+mn-lt"/>
              </a:rPr>
              <a:t>Every term each class teacher and the senior Leadership team monitor progress to ensure that all children are making good progress. This is another way your child may be identified as not making as much progress as they could be. From here, our identification progress with begin and through close monitoring, the specific needs of your child will be established. </a:t>
            </a:r>
          </a:p>
          <a:p>
            <a:r>
              <a:rPr lang="en-US" sz="1300" dirty="0">
                <a:solidFill>
                  <a:schemeClr val="tx2"/>
                </a:solidFill>
                <a:latin typeface="+mn-lt"/>
              </a:rPr>
              <a:t>Targeted teaching or interventions may be used, whereby your child may receive additional support in small groups either in or outside the classroom. These are run by teacher or teaching assistants under the direction of the class teacher and in liaison with the SENco. If the teacher still feels that a child is not making progress, the school will set up a meeting to discuss this with the parents in more detail. </a:t>
            </a:r>
          </a:p>
          <a:p>
            <a:endParaRPr lang="en-US" sz="1300" dirty="0">
              <a:solidFill>
                <a:schemeClr val="tx2"/>
              </a:solidFill>
              <a:latin typeface="+mn-lt"/>
            </a:endParaRPr>
          </a:p>
          <a:p>
            <a:r>
              <a:rPr lang="en-US" sz="1300" dirty="0">
                <a:solidFill>
                  <a:schemeClr val="tx2"/>
                </a:solidFill>
                <a:latin typeface="+mn-lt"/>
              </a:rPr>
              <a:t>The SEND Code of Practice (2014) describes support of this type as SEND Support and the cycle of Assess, Plan, Do and Review is called a “graduated approach.” Kingsley Primary School adopts this way of working in order to ensure that any difficulties are identified early and the appropriate support is put into place. </a:t>
            </a:r>
          </a:p>
        </p:txBody>
      </p:sp>
      <p:sp>
        <p:nvSpPr>
          <p:cNvPr id="5" name="Text Placeholder 4"/>
          <p:cNvSpPr>
            <a:spLocks noGrp="1"/>
          </p:cNvSpPr>
          <p:nvPr>
            <p:ph type="body" sz="quarter" idx="3"/>
          </p:nvPr>
        </p:nvSpPr>
        <p:spPr>
          <a:xfrm>
            <a:off x="6960096" y="116633"/>
            <a:ext cx="5040557" cy="4902490"/>
          </a:xfrm>
          <a:solidFill>
            <a:schemeClr val="accent2">
              <a:lumMod val="20000"/>
              <a:lumOff val="80000"/>
            </a:schemeClr>
          </a:solidFill>
        </p:spPr>
        <p:txBody>
          <a:bodyPr>
            <a:noAutofit/>
          </a:bodyPr>
          <a:lstStyle/>
          <a:p>
            <a:r>
              <a:rPr lang="en-US" sz="1300" dirty="0">
                <a:solidFill>
                  <a:schemeClr val="tx2"/>
                </a:solidFill>
                <a:latin typeface="+mn-lt"/>
              </a:rPr>
              <a:t>When a child arrives at KPS, and has already been identified with SEND, we work with the people who already know them and use the information already available to identify what the  support needed will look like in our school. We will discuss this support with parents and review it regularly. </a:t>
            </a:r>
          </a:p>
          <a:p>
            <a:endParaRPr lang="en-US" sz="1300" dirty="0">
              <a:solidFill>
                <a:schemeClr val="tx2"/>
              </a:solidFill>
              <a:latin typeface="+mn-lt"/>
            </a:endParaRPr>
          </a:p>
          <a:p>
            <a:r>
              <a:rPr lang="en-US" sz="1300" dirty="0">
                <a:solidFill>
                  <a:schemeClr val="tx2"/>
                </a:solidFill>
                <a:latin typeface="+mn-lt"/>
              </a:rPr>
              <a:t>If a parent tells us that they think their child has SEND we will discuss it with them and look into it. We will share what we discover with parents, and agree the way forward with them. We will discuss what parents can do as well to help their child. </a:t>
            </a:r>
          </a:p>
          <a:p>
            <a:endParaRPr lang="en-US" sz="1300" dirty="0">
              <a:solidFill>
                <a:schemeClr val="tx2"/>
              </a:solidFill>
              <a:latin typeface="+mn-lt"/>
            </a:endParaRPr>
          </a:p>
          <a:p>
            <a:r>
              <a:rPr lang="en-US" sz="1300" dirty="0">
                <a:solidFill>
                  <a:schemeClr val="tx2"/>
                </a:solidFill>
                <a:latin typeface="+mn-lt"/>
              </a:rPr>
              <a:t>If a staff member feels that a child may have SEND this may be because they are not making the same progress as other children; for example they may not be able to answer questions, retain information or are finding learning generally difficult. The school will carry out an observation, assess their understanding of the learning in school, and gather information to find out what might be causing the difficulty. If we require further advice, we will contact specialists from external services following a discussion with parents. </a:t>
            </a:r>
          </a:p>
          <a:p>
            <a:endParaRPr lang="en-US" sz="1300" dirty="0">
              <a:solidFill>
                <a:schemeClr val="tx2"/>
              </a:solidFill>
              <a:latin typeface="+mn-lt"/>
            </a:endParaRPr>
          </a:p>
          <a:p>
            <a:r>
              <a:rPr lang="en-US" sz="1300" dirty="0">
                <a:solidFill>
                  <a:schemeClr val="tx2"/>
                </a:solidFill>
                <a:latin typeface="+mn-lt"/>
              </a:rPr>
              <a:t>Kingsley Primary School has experience of a wide range of SEND needs including ASD, speech and language, physical difficulties, learning difficulties, attachment issues, medical needs and social and emotional needs. </a:t>
            </a:r>
          </a:p>
        </p:txBody>
      </p:sp>
      <p:sp>
        <p:nvSpPr>
          <p:cNvPr id="7" name="Oval Callout 6"/>
          <p:cNvSpPr/>
          <p:nvPr/>
        </p:nvSpPr>
        <p:spPr>
          <a:xfrm rot="17700921">
            <a:off x="142807" y="175609"/>
            <a:ext cx="1855082" cy="176139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479376" y="625419"/>
            <a:ext cx="1368152" cy="861774"/>
          </a:xfrm>
          <a:prstGeom prst="rect">
            <a:avLst/>
          </a:prstGeom>
          <a:noFill/>
        </p:spPr>
        <p:txBody>
          <a:bodyPr wrap="square" rtlCol="0">
            <a:spAutoFit/>
          </a:bodyPr>
          <a:lstStyle/>
          <a:p>
            <a:r>
              <a:rPr lang="en-GB" sz="1000" dirty="0">
                <a:solidFill>
                  <a:srgbClr val="0070C0"/>
                </a:solidFill>
              </a:rPr>
              <a:t>What are the first steps our school will take if special educational needs are identified?</a:t>
            </a:r>
          </a:p>
        </p:txBody>
      </p:sp>
      <p:sp>
        <p:nvSpPr>
          <p:cNvPr id="9" name="Oval Callout 8"/>
          <p:cNvSpPr/>
          <p:nvPr/>
        </p:nvSpPr>
        <p:spPr>
          <a:xfrm rot="12512455">
            <a:off x="6703632" y="5166589"/>
            <a:ext cx="1697352" cy="1707247"/>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960096" y="5512380"/>
            <a:ext cx="1368152" cy="1015663"/>
          </a:xfrm>
          <a:prstGeom prst="rect">
            <a:avLst/>
          </a:prstGeom>
          <a:noFill/>
        </p:spPr>
        <p:txBody>
          <a:bodyPr wrap="square" rtlCol="0">
            <a:spAutoFit/>
          </a:bodyPr>
          <a:lstStyle/>
          <a:p>
            <a:r>
              <a:rPr lang="en-GB" sz="1000" dirty="0">
                <a:solidFill>
                  <a:srgbClr val="0070C0"/>
                </a:solidFill>
              </a:rPr>
              <a:t>How does our school identify that children have special educational needs and disability? (SEND)</a:t>
            </a:r>
          </a:p>
        </p:txBody>
      </p:sp>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351584" y="620688"/>
            <a:ext cx="9001000" cy="5152106"/>
          </a:xfrm>
          <a:solidFill>
            <a:schemeClr val="accent2">
              <a:lumMod val="20000"/>
              <a:lumOff val="80000"/>
            </a:schemeClr>
          </a:solidFill>
        </p:spPr>
        <p:txBody>
          <a:bodyPr>
            <a:normAutofit/>
          </a:bodyPr>
          <a:lstStyle/>
          <a:p>
            <a:r>
              <a:rPr lang="en-GB" sz="1600" dirty="0">
                <a:solidFill>
                  <a:schemeClr val="tx2"/>
                </a:solidFill>
                <a:latin typeface="+mn-lt"/>
              </a:rPr>
              <a:t>We recognise that “moving on” can be difficult for a child with SEND and take steps to ensure that any transition is as smooth as possible.</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If your child is moving to another school:</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We will contact the school SENco and make sure he/she knows about any special arrangements and support that needs to be made for your child.</a:t>
            </a:r>
            <a:br>
              <a:rPr lang="en-GB" sz="1600" dirty="0">
                <a:solidFill>
                  <a:schemeClr val="tx2"/>
                </a:solidFill>
                <a:latin typeface="+mn-lt"/>
              </a:rPr>
            </a:br>
            <a:r>
              <a:rPr lang="en-GB" sz="1600" dirty="0">
                <a:solidFill>
                  <a:schemeClr val="tx2"/>
                </a:solidFill>
                <a:latin typeface="+mn-lt"/>
              </a:rPr>
              <a:t>We will make sure that all records about your child are passed on as soon as possible.</a:t>
            </a:r>
            <a:br>
              <a:rPr lang="en-GB" sz="1600" dirty="0">
                <a:solidFill>
                  <a:schemeClr val="tx2"/>
                </a:solidFill>
                <a:latin typeface="+mn-lt"/>
              </a:rPr>
            </a:br>
            <a:r>
              <a:rPr lang="en-GB" sz="1600" dirty="0">
                <a:solidFill>
                  <a:schemeClr val="tx2"/>
                </a:solidFill>
                <a:latin typeface="+mn-lt"/>
              </a:rPr>
              <a:t>In school we will work with your child to help them prepare for the move. </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When moving classes in school:</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Information will be passed on to the new class teacher, in advance and a planning meeting will take place with the new teacher.</a:t>
            </a:r>
            <a:br>
              <a:rPr lang="en-GB" sz="1600" dirty="0">
                <a:solidFill>
                  <a:schemeClr val="tx2"/>
                </a:solidFill>
                <a:latin typeface="+mn-lt"/>
              </a:rPr>
            </a:br>
            <a:r>
              <a:rPr lang="en-GB" sz="1600" dirty="0">
                <a:solidFill>
                  <a:schemeClr val="tx2"/>
                </a:solidFill>
                <a:latin typeface="+mn-lt"/>
              </a:rPr>
              <a:t>Some children benefit from having a transition book to support them understand moving on, and this will be available for all children who need it.</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In Year 6</a:t>
            </a:r>
            <a:br>
              <a:rPr lang="en-GB" sz="1600" dirty="0">
                <a:solidFill>
                  <a:schemeClr val="tx2"/>
                </a:solidFill>
                <a:latin typeface="+mn-lt"/>
              </a:rPr>
            </a:br>
            <a:r>
              <a:rPr lang="en-GB" sz="1600" dirty="0">
                <a:solidFill>
                  <a:schemeClr val="tx2"/>
                </a:solidFill>
                <a:latin typeface="+mn-lt"/>
              </a:rPr>
              <a:t>The SENco will discuss the specific needs of your child with the SENco of the new secondary school, or their designated representative. </a:t>
            </a:r>
            <a:br>
              <a:rPr lang="en-GB" sz="1600" dirty="0">
                <a:solidFill>
                  <a:schemeClr val="tx2"/>
                </a:solidFill>
                <a:latin typeface="+mn-lt"/>
              </a:rPr>
            </a:br>
            <a:r>
              <a:rPr lang="en-GB" sz="1600" dirty="0">
                <a:solidFill>
                  <a:schemeClr val="tx2"/>
                </a:solidFill>
                <a:latin typeface="+mn-lt"/>
              </a:rPr>
              <a:t>Your child may be invited to additional visits at their new school. These visits are designed for pupils with SEND or other additional needs.. </a:t>
            </a:r>
            <a:br>
              <a:rPr lang="en-GB" sz="1600" dirty="0">
                <a:solidFill>
                  <a:schemeClr val="tx2"/>
                </a:solidFill>
                <a:latin typeface="+mn-lt"/>
              </a:rPr>
            </a:br>
            <a:endParaRPr lang="en-GB" sz="1600" dirty="0">
              <a:solidFill>
                <a:schemeClr val="tx2"/>
              </a:solidFill>
              <a:latin typeface="+mn-lt"/>
            </a:endParaRPr>
          </a:p>
        </p:txBody>
      </p:sp>
      <p:sp>
        <p:nvSpPr>
          <p:cNvPr id="5" name="Oval Callout 4"/>
          <p:cNvSpPr/>
          <p:nvPr/>
        </p:nvSpPr>
        <p:spPr>
          <a:xfrm rot="16200000">
            <a:off x="299356" y="2005075"/>
            <a:ext cx="1944216" cy="1872208"/>
          </a:xfrm>
          <a:prstGeom prst="wedgeEllipseCallout">
            <a:avLst>
              <a:gd name="adj1" fmla="val -63834"/>
              <a:gd name="adj2" fmla="val 52034"/>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623393" y="2433346"/>
            <a:ext cx="1584176" cy="1015663"/>
          </a:xfrm>
          <a:prstGeom prst="rect">
            <a:avLst/>
          </a:prstGeom>
          <a:noFill/>
        </p:spPr>
        <p:txBody>
          <a:bodyPr wrap="square" rtlCol="0">
            <a:spAutoFit/>
          </a:bodyPr>
          <a:lstStyle/>
          <a:p>
            <a:r>
              <a:rPr lang="en-GB" sz="1200" dirty="0">
                <a:solidFill>
                  <a:srgbClr val="0070C0"/>
                </a:solidFill>
              </a:rPr>
              <a:t>How do we arrange and support transfer to another school/educational establishment?</a:t>
            </a:r>
          </a:p>
        </p:txBody>
      </p:sp>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9376" y="548680"/>
            <a:ext cx="4032448" cy="3970318"/>
          </a:xfrm>
          <a:prstGeom prst="rect">
            <a:avLst/>
          </a:prstGeom>
          <a:solidFill>
            <a:schemeClr val="accent2">
              <a:lumMod val="20000"/>
              <a:lumOff val="80000"/>
            </a:schemeClr>
          </a:solidFill>
        </p:spPr>
        <p:txBody>
          <a:bodyPr wrap="square" rtlCol="0">
            <a:spAutoFit/>
          </a:bodyPr>
          <a:lstStyle/>
          <a:p>
            <a:r>
              <a:rPr lang="en-GB" dirty="0">
                <a:solidFill>
                  <a:schemeClr val="tx2"/>
                </a:solidFill>
              </a:rPr>
              <a:t>If you have concerns about your child’s progress, you should speak to your child’s class teacher in the first instance. </a:t>
            </a:r>
          </a:p>
          <a:p>
            <a:endParaRPr lang="en-GB" dirty="0">
              <a:solidFill>
                <a:schemeClr val="tx2"/>
              </a:solidFill>
            </a:endParaRPr>
          </a:p>
          <a:p>
            <a:r>
              <a:rPr lang="en-GB" dirty="0">
                <a:solidFill>
                  <a:schemeClr val="tx2"/>
                </a:solidFill>
              </a:rPr>
              <a:t>The SENco will also support you and will liaise regularly with the class teacher. If you are not happy that your concerns are being heard, and your child is still not making progress, you should speak to the headteacher.</a:t>
            </a:r>
          </a:p>
          <a:p>
            <a:endParaRPr lang="en-GB" dirty="0">
              <a:solidFill>
                <a:schemeClr val="tx2"/>
              </a:solidFill>
            </a:endParaRPr>
          </a:p>
          <a:p>
            <a:r>
              <a:rPr lang="en-GB" dirty="0">
                <a:solidFill>
                  <a:schemeClr val="tx2"/>
                </a:solidFill>
              </a:rPr>
              <a:t>If you are still not happy, you can speak to the school SEND governor.</a:t>
            </a:r>
          </a:p>
        </p:txBody>
      </p:sp>
      <p:sp>
        <p:nvSpPr>
          <p:cNvPr id="4" name="TextBox 3"/>
          <p:cNvSpPr txBox="1"/>
          <p:nvPr/>
        </p:nvSpPr>
        <p:spPr>
          <a:xfrm>
            <a:off x="6312024" y="908720"/>
            <a:ext cx="5040560" cy="4247317"/>
          </a:xfrm>
          <a:prstGeom prst="rect">
            <a:avLst/>
          </a:prstGeom>
          <a:solidFill>
            <a:schemeClr val="accent2">
              <a:lumMod val="20000"/>
              <a:lumOff val="80000"/>
            </a:schemeClr>
          </a:solidFill>
        </p:spPr>
        <p:txBody>
          <a:bodyPr wrap="square" rtlCol="0">
            <a:spAutoFit/>
          </a:bodyPr>
          <a:lstStyle/>
          <a:p>
            <a:r>
              <a:rPr lang="en-GB" dirty="0">
                <a:solidFill>
                  <a:schemeClr val="tx2"/>
                </a:solidFill>
              </a:rPr>
              <a:t>As a parent, you know your child best, and as such, you are one of the school’s greatest resources in addressing their special educational need or disability. We aim to involve parents/carers and where appropriate pupils, at every level of support. </a:t>
            </a:r>
          </a:p>
          <a:p>
            <a:endParaRPr lang="en-GB" dirty="0">
              <a:solidFill>
                <a:schemeClr val="tx2"/>
              </a:solidFill>
            </a:endParaRPr>
          </a:p>
          <a:p>
            <a:r>
              <a:rPr lang="en-GB" dirty="0">
                <a:solidFill>
                  <a:schemeClr val="tx2"/>
                </a:solidFill>
              </a:rPr>
              <a:t>The SENco is available to meet with you to discuss your child’s progress or any worries/concerns you may have. </a:t>
            </a:r>
          </a:p>
          <a:p>
            <a:endParaRPr lang="en-GB" dirty="0">
              <a:solidFill>
                <a:schemeClr val="tx2"/>
              </a:solidFill>
            </a:endParaRPr>
          </a:p>
          <a:p>
            <a:r>
              <a:rPr lang="en-GB" dirty="0">
                <a:solidFill>
                  <a:schemeClr val="tx2"/>
                </a:solidFill>
              </a:rPr>
              <a:t>All information from outside professionals will be discussed with you, sometimes in a report, and sometimes in a meeting with those professionals. </a:t>
            </a:r>
          </a:p>
        </p:txBody>
      </p:sp>
      <p:sp>
        <p:nvSpPr>
          <p:cNvPr id="5" name="Oval Callout 4"/>
          <p:cNvSpPr/>
          <p:nvPr/>
        </p:nvSpPr>
        <p:spPr>
          <a:xfrm rot="12512455">
            <a:off x="4473594" y="4234805"/>
            <a:ext cx="1697352" cy="1707247"/>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Oval Callout 5"/>
          <p:cNvSpPr/>
          <p:nvPr/>
        </p:nvSpPr>
        <p:spPr>
          <a:xfrm rot="2533845">
            <a:off x="4545181" y="524842"/>
            <a:ext cx="1697352" cy="1707247"/>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4727848" y="764704"/>
            <a:ext cx="1584176" cy="1200329"/>
          </a:xfrm>
          <a:prstGeom prst="rect">
            <a:avLst/>
          </a:prstGeom>
          <a:noFill/>
        </p:spPr>
        <p:txBody>
          <a:bodyPr wrap="square" rtlCol="0">
            <a:spAutoFit/>
          </a:bodyPr>
          <a:lstStyle/>
          <a:p>
            <a:r>
              <a:rPr lang="en-GB" sz="1200" dirty="0">
                <a:solidFill>
                  <a:srgbClr val="0070C0"/>
                </a:solidFill>
              </a:rPr>
              <a:t>What should parents/carers do if they think that their child has SEND? How can they raise concerns?</a:t>
            </a:r>
          </a:p>
        </p:txBody>
      </p:sp>
      <p:sp>
        <p:nvSpPr>
          <p:cNvPr id="8" name="TextBox 7"/>
          <p:cNvSpPr txBox="1"/>
          <p:nvPr/>
        </p:nvSpPr>
        <p:spPr>
          <a:xfrm>
            <a:off x="4565765" y="4709761"/>
            <a:ext cx="1656184" cy="892552"/>
          </a:xfrm>
          <a:prstGeom prst="rect">
            <a:avLst/>
          </a:prstGeom>
          <a:noFill/>
        </p:spPr>
        <p:txBody>
          <a:bodyPr wrap="square" rtlCol="0">
            <a:spAutoFit/>
          </a:bodyPr>
          <a:lstStyle/>
          <a:p>
            <a:r>
              <a:rPr lang="en-GB" sz="1300" dirty="0">
                <a:solidFill>
                  <a:srgbClr val="0070C0"/>
                </a:solidFill>
              </a:rPr>
              <a:t>How will our school include parents and pupils in planning support?</a:t>
            </a:r>
          </a:p>
        </p:txBody>
      </p:sp>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75520" y="331246"/>
            <a:ext cx="10081120" cy="5330002"/>
          </a:xfrm>
          <a:solidFill>
            <a:schemeClr val="accent2">
              <a:lumMod val="20000"/>
              <a:lumOff val="80000"/>
            </a:schemeClr>
          </a:solidFill>
        </p:spPr>
        <p:txBody>
          <a:bodyPr>
            <a:normAutofit lnSpcReduction="10000"/>
          </a:bodyPr>
          <a:lstStyle/>
          <a:p>
            <a:endParaRPr lang="en-US" sz="1500" b="1" dirty="0">
              <a:solidFill>
                <a:schemeClr val="tx2"/>
              </a:solidFill>
            </a:endParaRPr>
          </a:p>
          <a:p>
            <a:r>
              <a:rPr lang="en-US" sz="1500" b="1" dirty="0">
                <a:solidFill>
                  <a:schemeClr val="tx2"/>
                </a:solidFill>
              </a:rPr>
              <a:t>Class teacher – through excellent targeted classroom teaching, also know as Quality First Teaching.</a:t>
            </a:r>
          </a:p>
          <a:p>
            <a:pPr marL="285750" indent="-285750">
              <a:buFont typeface="Arial" panose="020B0604020202020204" pitchFamily="34" charset="0"/>
              <a:buChar char="•"/>
            </a:pPr>
            <a:r>
              <a:rPr lang="en-US" sz="1500" dirty="0">
                <a:solidFill>
                  <a:schemeClr val="tx2"/>
                </a:solidFill>
              </a:rPr>
              <a:t>Ensuring that the teacher has the highest possible expectations for all children in their class.</a:t>
            </a:r>
          </a:p>
          <a:p>
            <a:pPr marL="285750" indent="-285750">
              <a:buFont typeface="Arial" panose="020B0604020202020204" pitchFamily="34" charset="0"/>
              <a:buChar char="•"/>
            </a:pPr>
            <a:r>
              <a:rPr lang="en-US" sz="1500" dirty="0">
                <a:solidFill>
                  <a:schemeClr val="tx2"/>
                </a:solidFill>
              </a:rPr>
              <a:t>Ensuring that teaching is based on building on what your child already knows, can do and can understand. </a:t>
            </a:r>
          </a:p>
          <a:p>
            <a:pPr marL="285750" indent="-285750">
              <a:buFont typeface="Arial" panose="020B0604020202020204" pitchFamily="34" charset="0"/>
              <a:buChar char="•"/>
            </a:pPr>
            <a:r>
              <a:rPr lang="en-US" sz="1500" dirty="0">
                <a:solidFill>
                  <a:schemeClr val="tx2"/>
                </a:solidFill>
              </a:rPr>
              <a:t>Putting in place different ways of teaching so that your child is fully involved in learning in class. This may involve things like using more practical learning, or providing different resources adapted for your child. </a:t>
            </a:r>
          </a:p>
          <a:p>
            <a:pPr marL="285750" indent="-285750">
              <a:buFont typeface="Arial" panose="020B0604020202020204" pitchFamily="34" charset="0"/>
              <a:buChar char="•"/>
            </a:pPr>
            <a:r>
              <a:rPr lang="en-US" sz="1500" dirty="0">
                <a:solidFill>
                  <a:schemeClr val="tx2"/>
                </a:solidFill>
              </a:rPr>
              <a:t>Putting in place specific strategies, which may be suggested by the SENco or external agencies, to support your child to learn. </a:t>
            </a:r>
          </a:p>
          <a:p>
            <a:pPr marL="285750" indent="-285750">
              <a:buFont typeface="Arial" panose="020B0604020202020204" pitchFamily="34" charset="0"/>
              <a:buChar char="•"/>
            </a:pPr>
            <a:endParaRPr lang="en-US" sz="1500" dirty="0">
              <a:solidFill>
                <a:schemeClr val="tx2"/>
              </a:solidFill>
            </a:endParaRPr>
          </a:p>
          <a:p>
            <a:r>
              <a:rPr lang="en-US" sz="1500" b="1" dirty="0">
                <a:solidFill>
                  <a:schemeClr val="tx2"/>
                </a:solidFill>
              </a:rPr>
              <a:t>Specific group work within a smaller group of children. This group may be in the classroom or outside of class, run by a teaching assistant.</a:t>
            </a:r>
          </a:p>
          <a:p>
            <a:pPr marL="285750" indent="-285750">
              <a:buFont typeface="Arial" panose="020B0604020202020204" pitchFamily="34" charset="0"/>
              <a:buChar char="•"/>
            </a:pPr>
            <a:r>
              <a:rPr lang="en-US" sz="1500" dirty="0">
                <a:solidFill>
                  <a:schemeClr val="tx2"/>
                </a:solidFill>
              </a:rPr>
              <a:t>Your child’s teacher will have carefully monitored your child’s progress and will have decided that your child has gaps in their understanding/learning and needs some extra support to help them make the best possible progress.</a:t>
            </a:r>
          </a:p>
          <a:p>
            <a:pPr marL="285750" indent="-285750">
              <a:buFont typeface="Arial" panose="020B0604020202020204" pitchFamily="34" charset="0"/>
              <a:buChar char="•"/>
            </a:pPr>
            <a:r>
              <a:rPr lang="en-US" sz="1500" dirty="0">
                <a:solidFill>
                  <a:schemeClr val="tx2"/>
                </a:solidFill>
              </a:rPr>
              <a:t>He/she will plan group sessions for your child with targets to help your child to make more progress which will be documented. (Graduated approach)</a:t>
            </a:r>
          </a:p>
          <a:p>
            <a:pPr marL="285750" indent="-285750">
              <a:buFont typeface="Arial" panose="020B0604020202020204" pitchFamily="34" charset="0"/>
              <a:buChar char="•"/>
            </a:pPr>
            <a:r>
              <a:rPr lang="en-US" sz="1500" dirty="0">
                <a:solidFill>
                  <a:schemeClr val="tx2"/>
                </a:solidFill>
              </a:rPr>
              <a:t>A teaching assistant/teacher or outside professional (such as a physiotherapist) will work on the targets set for your child. </a:t>
            </a:r>
          </a:p>
          <a:p>
            <a:r>
              <a:rPr lang="en-US" sz="1500" dirty="0">
                <a:solidFill>
                  <a:schemeClr val="tx2"/>
                </a:solidFill>
              </a:rPr>
              <a:t>These groups are often called interventions or intervention groups. </a:t>
            </a:r>
          </a:p>
          <a:p>
            <a:pPr marL="285750" indent="-285750">
              <a:buFont typeface="Arial" panose="020B0604020202020204" pitchFamily="34" charset="0"/>
              <a:buChar char="•"/>
            </a:pPr>
            <a:endParaRPr lang="en-US" sz="1600" dirty="0">
              <a:solidFill>
                <a:schemeClr val="tx2"/>
              </a:solidFill>
            </a:endParaRPr>
          </a:p>
          <a:p>
            <a:pPr marL="285750" indent="-285750">
              <a:buFont typeface="Arial" panose="020B0604020202020204" pitchFamily="34" charset="0"/>
              <a:buChar char="•"/>
            </a:pPr>
            <a:endParaRPr lang="en-US" sz="1600" dirty="0">
              <a:solidFill>
                <a:schemeClr val="tx2"/>
              </a:solidFill>
            </a:endParaRPr>
          </a:p>
        </p:txBody>
      </p:sp>
      <p:sp>
        <p:nvSpPr>
          <p:cNvPr id="5" name="Oval Callout 4"/>
          <p:cNvSpPr/>
          <p:nvPr/>
        </p:nvSpPr>
        <p:spPr>
          <a:xfrm rot="16883031">
            <a:off x="38282" y="1135208"/>
            <a:ext cx="1697352" cy="1707247"/>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74890" y="1404055"/>
            <a:ext cx="1224136" cy="1169551"/>
          </a:xfrm>
          <a:prstGeom prst="rect">
            <a:avLst/>
          </a:prstGeom>
          <a:noFill/>
        </p:spPr>
        <p:txBody>
          <a:bodyPr wrap="square" rtlCol="0">
            <a:spAutoFit/>
          </a:bodyPr>
          <a:lstStyle/>
          <a:p>
            <a:r>
              <a:rPr lang="en-GB" sz="1400" dirty="0">
                <a:solidFill>
                  <a:srgbClr val="002060"/>
                </a:solidFill>
              </a:rPr>
              <a:t>How will KPS teach and support children with SEND?</a:t>
            </a:r>
          </a:p>
        </p:txBody>
      </p:sp>
    </p:spTree>
    <p:extLst>
      <p:ext uri="{BB962C8B-B14F-4D97-AF65-F5344CB8AC3E}">
        <p14:creationId xmlns:p14="http://schemas.microsoft.com/office/powerpoint/2010/main" val="303294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65126"/>
            <a:ext cx="8712968" cy="4720058"/>
          </a:xfrm>
          <a:solidFill>
            <a:schemeClr val="accent2">
              <a:lumMod val="20000"/>
              <a:lumOff val="80000"/>
            </a:schemeClr>
          </a:solidFill>
        </p:spPr>
        <p:txBody>
          <a:bodyPr>
            <a:normAutofit/>
          </a:bodyPr>
          <a:lstStyle/>
          <a:p>
            <a:r>
              <a:rPr lang="en-GB" sz="1400" b="1" dirty="0">
                <a:solidFill>
                  <a:schemeClr val="tx2"/>
                </a:solidFill>
                <a:latin typeface="+mn-lt"/>
              </a:rPr>
              <a:t>External Agencies:</a:t>
            </a:r>
            <a:br>
              <a:rPr lang="en-GB" sz="1400" dirty="0">
                <a:solidFill>
                  <a:schemeClr val="tx2"/>
                </a:solidFill>
                <a:latin typeface="+mn-lt"/>
              </a:rPr>
            </a:br>
            <a:br>
              <a:rPr lang="en-GB" sz="1400" dirty="0">
                <a:solidFill>
                  <a:schemeClr val="tx2"/>
                </a:solidFill>
                <a:latin typeface="+mn-lt"/>
              </a:rPr>
            </a:br>
            <a:r>
              <a:rPr lang="en-GB" sz="1400" dirty="0">
                <a:solidFill>
                  <a:schemeClr val="tx2"/>
                </a:solidFill>
                <a:latin typeface="+mn-lt"/>
              </a:rPr>
              <a:t>If your child has been identified as needing more specialist input in addition to excellent classroom teaching and intervention groups, referrals will be  made to outside agencies to advise and support the school in enabling your child to make progress. </a:t>
            </a:r>
            <a:br>
              <a:rPr lang="en-GB" sz="1400" dirty="0">
                <a:solidFill>
                  <a:schemeClr val="tx2"/>
                </a:solidFill>
                <a:latin typeface="+mn-lt"/>
              </a:rPr>
            </a:br>
            <a:r>
              <a:rPr lang="en-GB" sz="1400" dirty="0">
                <a:solidFill>
                  <a:schemeClr val="tx2"/>
                </a:solidFill>
                <a:latin typeface="+mn-lt"/>
              </a:rPr>
              <a:t>Before referrals are made, you will be asked to come to a meeting to discuss your child’s progress and help plan possible ways forward.</a:t>
            </a:r>
            <a:br>
              <a:rPr lang="en-GB" sz="1400" dirty="0">
                <a:solidFill>
                  <a:schemeClr val="tx2"/>
                </a:solidFill>
                <a:latin typeface="+mn-lt"/>
              </a:rPr>
            </a:br>
            <a:br>
              <a:rPr lang="en-GB" sz="1400" dirty="0">
                <a:solidFill>
                  <a:schemeClr val="tx2"/>
                </a:solidFill>
                <a:latin typeface="+mn-lt"/>
              </a:rPr>
            </a:br>
            <a:r>
              <a:rPr lang="en-GB" sz="1400" dirty="0">
                <a:solidFill>
                  <a:schemeClr val="tx2"/>
                </a:solidFill>
                <a:latin typeface="+mn-lt"/>
              </a:rPr>
              <a:t>You may be asked to give your permission for the school to refer your child to a specialist professional e.g. a Speech and Language therapist or Educational Psychologist. This will help the school and yourself to understand your child’s particular needs better and be able to support them better in school.</a:t>
            </a:r>
            <a:br>
              <a:rPr lang="en-GB" sz="1400" dirty="0">
                <a:solidFill>
                  <a:schemeClr val="tx2"/>
                </a:solidFill>
                <a:latin typeface="+mn-lt"/>
              </a:rPr>
            </a:br>
            <a:br>
              <a:rPr lang="en-GB" sz="1400" dirty="0">
                <a:solidFill>
                  <a:schemeClr val="tx2"/>
                </a:solidFill>
                <a:latin typeface="+mn-lt"/>
              </a:rPr>
            </a:br>
            <a:r>
              <a:rPr lang="en-GB" sz="1400" dirty="0">
                <a:solidFill>
                  <a:schemeClr val="tx2"/>
                </a:solidFill>
                <a:latin typeface="+mn-lt"/>
              </a:rPr>
              <a:t>The specialist profession will work with your child to understand their needs and make recommendations which may include:</a:t>
            </a:r>
            <a:br>
              <a:rPr lang="en-GB" sz="1400" dirty="0">
                <a:solidFill>
                  <a:schemeClr val="tx2"/>
                </a:solidFill>
                <a:latin typeface="+mn-lt"/>
              </a:rPr>
            </a:br>
            <a:r>
              <a:rPr lang="en-GB" sz="1400" dirty="0">
                <a:solidFill>
                  <a:schemeClr val="tx2"/>
                </a:solidFill>
                <a:latin typeface="+mn-lt"/>
              </a:rPr>
              <a:t>	making changes to the way your child is supported in class 	</a:t>
            </a:r>
            <a:br>
              <a:rPr lang="en-GB" sz="1400" dirty="0">
                <a:solidFill>
                  <a:schemeClr val="tx2"/>
                </a:solidFill>
                <a:latin typeface="+mn-lt"/>
              </a:rPr>
            </a:br>
            <a:r>
              <a:rPr lang="en-GB" sz="1400" dirty="0">
                <a:solidFill>
                  <a:schemeClr val="tx2"/>
                </a:solidFill>
                <a:latin typeface="+mn-lt"/>
              </a:rPr>
              <a:t>	some individual support or changing some aspects of teaching to support them better</a:t>
            </a:r>
            <a:br>
              <a:rPr lang="en-GB" sz="1400" dirty="0">
                <a:solidFill>
                  <a:schemeClr val="tx2"/>
                </a:solidFill>
                <a:latin typeface="+mn-lt"/>
              </a:rPr>
            </a:br>
            <a:r>
              <a:rPr lang="en-GB" sz="1400" dirty="0">
                <a:solidFill>
                  <a:schemeClr val="tx2"/>
                </a:solidFill>
                <a:latin typeface="+mn-lt"/>
              </a:rPr>
              <a:t>	support to set specific targets which will include their specific expertise</a:t>
            </a:r>
            <a:br>
              <a:rPr lang="en-GB" sz="1400" dirty="0">
                <a:solidFill>
                  <a:schemeClr val="tx2"/>
                </a:solidFill>
                <a:latin typeface="+mn-lt"/>
              </a:rPr>
            </a:br>
            <a:r>
              <a:rPr lang="en-GB" sz="1400" dirty="0">
                <a:solidFill>
                  <a:schemeClr val="tx2"/>
                </a:solidFill>
                <a:latin typeface="+mn-lt"/>
              </a:rPr>
              <a:t>	a group run by school staff under the guidance of the outside professional – e.g. a social skills 	group and specific intervention.</a:t>
            </a:r>
            <a:br>
              <a:rPr lang="en-GB" sz="1400" dirty="0">
                <a:solidFill>
                  <a:schemeClr val="tx2"/>
                </a:solidFill>
                <a:latin typeface="+mn-lt"/>
              </a:rPr>
            </a:br>
            <a:r>
              <a:rPr lang="en-GB" sz="1400" dirty="0">
                <a:solidFill>
                  <a:schemeClr val="tx2"/>
                </a:solidFill>
                <a:latin typeface="+mn-lt"/>
              </a:rPr>
              <a:t>	A group or individual work with an outside professional</a:t>
            </a:r>
            <a:br>
              <a:rPr lang="en-GB" sz="1400" dirty="0">
                <a:solidFill>
                  <a:schemeClr val="tx2"/>
                </a:solidFill>
                <a:latin typeface="+mn-lt"/>
              </a:rPr>
            </a:br>
            <a:br>
              <a:rPr lang="en-GB" sz="1400" dirty="0">
                <a:solidFill>
                  <a:schemeClr val="tx2"/>
                </a:solidFill>
                <a:latin typeface="+mn-lt"/>
              </a:rPr>
            </a:br>
            <a:r>
              <a:rPr lang="en-GB" sz="1400" dirty="0">
                <a:solidFill>
                  <a:schemeClr val="tx2"/>
                </a:solidFill>
                <a:latin typeface="+mn-lt"/>
              </a:rPr>
              <a:t>The school may suggest that your child needs some agreed individual support in school. We will tell  you how the support with be used and what strategies will be put in place. </a:t>
            </a:r>
            <a:br>
              <a:rPr lang="en-GB" sz="1400" dirty="0">
                <a:solidFill>
                  <a:schemeClr val="tx2"/>
                </a:solidFill>
                <a:latin typeface="+mn-lt"/>
              </a:rPr>
            </a:br>
            <a:endParaRPr lang="en-GB" sz="1400" dirty="0">
              <a:solidFill>
                <a:schemeClr val="tx2"/>
              </a:solidFill>
              <a:latin typeface="+mn-lt"/>
            </a:endParaRPr>
          </a:p>
        </p:txBody>
      </p:sp>
      <p:sp>
        <p:nvSpPr>
          <p:cNvPr id="3" name="Oval Callout 2"/>
          <p:cNvSpPr/>
          <p:nvPr/>
        </p:nvSpPr>
        <p:spPr>
          <a:xfrm rot="3234794">
            <a:off x="9824282" y="1062948"/>
            <a:ext cx="1968458" cy="2068803"/>
          </a:xfrm>
          <a:prstGeom prst="wedgeEllipseCallout">
            <a:avLst>
              <a:gd name="adj1" fmla="val -3655"/>
              <a:gd name="adj2" fmla="val 103323"/>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10128448" y="1435629"/>
            <a:ext cx="1512168" cy="1323439"/>
          </a:xfrm>
          <a:prstGeom prst="rect">
            <a:avLst/>
          </a:prstGeom>
          <a:noFill/>
        </p:spPr>
        <p:txBody>
          <a:bodyPr wrap="square" rtlCol="0">
            <a:spAutoFit/>
          </a:bodyPr>
          <a:lstStyle/>
          <a:p>
            <a:r>
              <a:rPr lang="en-GB" sz="1600" dirty="0">
                <a:solidFill>
                  <a:srgbClr val="002060"/>
                </a:solidFill>
              </a:rPr>
              <a:t>How will KPS teach and support children with SEND?</a:t>
            </a:r>
          </a:p>
        </p:txBody>
      </p:sp>
    </p:spTree>
    <p:extLst>
      <p:ext uri="{BB962C8B-B14F-4D97-AF65-F5344CB8AC3E}">
        <p14:creationId xmlns:p14="http://schemas.microsoft.com/office/powerpoint/2010/main" val="2132015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1664" y="188640"/>
            <a:ext cx="8498160" cy="5184576"/>
          </a:xfrm>
          <a:solidFill>
            <a:schemeClr val="accent2">
              <a:lumMod val="20000"/>
              <a:lumOff val="80000"/>
            </a:schemeClr>
          </a:solidFill>
        </p:spPr>
        <p:txBody>
          <a:bodyPr>
            <a:normAutofit fontScale="90000"/>
          </a:bodyPr>
          <a:lstStyle/>
          <a:p>
            <a:br>
              <a:rPr lang="en-GB" sz="1600" b="1" dirty="0">
                <a:solidFill>
                  <a:schemeClr val="tx2"/>
                </a:solidFill>
                <a:latin typeface="+mn-lt"/>
              </a:rPr>
            </a:br>
            <a:br>
              <a:rPr lang="en-GB" sz="1600" b="1" dirty="0">
                <a:solidFill>
                  <a:schemeClr val="tx2"/>
                </a:solidFill>
                <a:latin typeface="+mn-lt"/>
              </a:rPr>
            </a:br>
            <a:r>
              <a:rPr lang="en-GB" sz="1600" b="1" dirty="0">
                <a:solidFill>
                  <a:schemeClr val="tx2"/>
                </a:solidFill>
                <a:latin typeface="+mn-lt"/>
              </a:rPr>
              <a:t>Specified Individual support – Education, Health and Care Plan. (EHCP)</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The school (or parents) can request that the Local Authority (LA) carry out a statutory assessment of your child’s needs. This is a legal process. </a:t>
            </a:r>
            <a:br>
              <a:rPr lang="en-GB" sz="1600" dirty="0">
                <a:solidFill>
                  <a:schemeClr val="tx2"/>
                </a:solidFill>
                <a:latin typeface="+mn-lt"/>
              </a:rPr>
            </a:br>
            <a:r>
              <a:rPr lang="en-GB" sz="1600" dirty="0">
                <a:solidFill>
                  <a:schemeClr val="tx2"/>
                </a:solidFill>
                <a:latin typeface="+mn-lt"/>
              </a:rPr>
              <a:t>After the school have sent in the request to the LA ( with information about your child, including some information from parents) they will then decide whether they think your child’s needs  seem complex enough to need a statutory assessment. If this is the case they will ask you and all professionals involved with your child to write a report outlining your child’s needs. </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After the report have all been sent, the LA will decide if your child's needs are severe, complex and lifelong and that they need more than 20 hours or support in school to make good progress. If this is the case they will write an EHC plan. If this is not the case, they will ask the school to continue with the support and also set up a meeting in school to ensure a plan is in place to help your child to make as much progress as possible.</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The EHC plan will outline the provision your child will receive and what strategies must be put in place. It will also have long and short term goals for your child. </a:t>
            </a:r>
            <a:br>
              <a:rPr lang="en-GB" sz="1600" dirty="0">
                <a:solidFill>
                  <a:schemeClr val="tx2"/>
                </a:solidFill>
                <a:latin typeface="+mn-lt"/>
              </a:rPr>
            </a:br>
            <a:br>
              <a:rPr lang="en-GB" sz="1600" dirty="0">
                <a:solidFill>
                  <a:schemeClr val="tx2"/>
                </a:solidFill>
                <a:latin typeface="+mn-lt"/>
              </a:rPr>
            </a:br>
            <a:r>
              <a:rPr lang="en-GB" sz="1600" dirty="0">
                <a:solidFill>
                  <a:schemeClr val="tx2"/>
                </a:solidFill>
                <a:latin typeface="+mn-lt"/>
              </a:rPr>
              <a:t>An additional adult may be used to support your child with whole class learning, run individual programmes or small groups to support their needs. </a:t>
            </a:r>
            <a:br>
              <a:rPr lang="en-GB" sz="1600" dirty="0">
                <a:solidFill>
                  <a:schemeClr val="tx2"/>
                </a:solidFill>
                <a:latin typeface="+mn-lt"/>
              </a:rPr>
            </a:br>
            <a:br>
              <a:rPr lang="en-GB" sz="1600" dirty="0">
                <a:solidFill>
                  <a:schemeClr val="tx2"/>
                </a:solidFill>
                <a:latin typeface="+mn-lt"/>
              </a:rPr>
            </a:br>
            <a:r>
              <a:rPr lang="en-GB" sz="1600" b="1" dirty="0">
                <a:solidFill>
                  <a:schemeClr val="tx2"/>
                </a:solidFill>
                <a:latin typeface="+mn-lt"/>
              </a:rPr>
              <a:t>For further information about the EHCP process, please speak with the SENco in the first instance or contact IASS ( information and Advice Services) </a:t>
            </a:r>
            <a:r>
              <a:rPr lang="en-GB" sz="1600" b="1" dirty="0">
                <a:solidFill>
                  <a:schemeClr val="accent3"/>
                </a:solidFill>
                <a:latin typeface="+mn-lt"/>
              </a:rPr>
              <a:t>http://www.iassnorthants.co.uk/Pages/home.aspx</a:t>
            </a:r>
            <a:br>
              <a:rPr lang="en-GB" sz="1600" dirty="0">
                <a:latin typeface="+mn-lt"/>
              </a:rPr>
            </a:br>
            <a:endParaRPr lang="en-GB" sz="1600" dirty="0">
              <a:latin typeface="+mn-lt"/>
            </a:endParaRPr>
          </a:p>
        </p:txBody>
      </p:sp>
      <p:sp>
        <p:nvSpPr>
          <p:cNvPr id="3" name="Oval Callout 2"/>
          <p:cNvSpPr/>
          <p:nvPr/>
        </p:nvSpPr>
        <p:spPr>
          <a:xfrm rot="17169091">
            <a:off x="283134" y="868857"/>
            <a:ext cx="1968458" cy="2068803"/>
          </a:xfrm>
          <a:prstGeom prst="wedgeEllipseCallout">
            <a:avLst>
              <a:gd name="adj1" fmla="val -3400"/>
              <a:gd name="adj2" fmla="val 9253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714964" y="1164594"/>
            <a:ext cx="1512168" cy="1477328"/>
          </a:xfrm>
          <a:prstGeom prst="rect">
            <a:avLst/>
          </a:prstGeom>
          <a:noFill/>
        </p:spPr>
        <p:txBody>
          <a:bodyPr wrap="square" rtlCol="0">
            <a:spAutoFit/>
          </a:bodyPr>
          <a:lstStyle/>
          <a:p>
            <a:r>
              <a:rPr lang="en-GB" dirty="0">
                <a:solidFill>
                  <a:srgbClr val="002060"/>
                </a:solidFill>
              </a:rPr>
              <a:t>How will KPS teach and support children with SEND?</a:t>
            </a:r>
          </a:p>
        </p:txBody>
      </p:sp>
    </p:spTree>
    <p:extLst>
      <p:ext uri="{BB962C8B-B14F-4D97-AF65-F5344CB8AC3E}">
        <p14:creationId xmlns:p14="http://schemas.microsoft.com/office/powerpoint/2010/main" val="1824005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12024" y="2060848"/>
            <a:ext cx="5112568" cy="3754874"/>
          </a:xfrm>
          <a:prstGeom prst="rect">
            <a:avLst/>
          </a:prstGeom>
          <a:solidFill>
            <a:schemeClr val="accent2">
              <a:lumMod val="20000"/>
              <a:lumOff val="80000"/>
            </a:schemeClr>
          </a:solidFill>
        </p:spPr>
        <p:txBody>
          <a:bodyPr wrap="square" rtlCol="0">
            <a:spAutoFit/>
          </a:bodyPr>
          <a:lstStyle/>
          <a:p>
            <a:r>
              <a:rPr lang="en-GB" sz="1400" dirty="0">
                <a:solidFill>
                  <a:schemeClr val="tx2"/>
                </a:solidFill>
              </a:rPr>
              <a:t>The SENco’s role is to support the class teacher in identifying your child's strengths and difficulties and ensuring that planning is differentiated for children with SEND. </a:t>
            </a:r>
          </a:p>
          <a:p>
            <a:endParaRPr lang="en-GB" sz="1400" dirty="0">
              <a:solidFill>
                <a:schemeClr val="tx2"/>
              </a:solidFill>
            </a:endParaRPr>
          </a:p>
          <a:p>
            <a:r>
              <a:rPr lang="en-GB" sz="1400" dirty="0">
                <a:solidFill>
                  <a:schemeClr val="tx2"/>
                </a:solidFill>
              </a:rPr>
              <a:t>The school has a duty to provide continual professional development opportunities for all staff to improve the teaching and learning of all children including those with SEND. This includes whole school training on SEND issues such as ASD, dyslexia, etc. </a:t>
            </a:r>
          </a:p>
          <a:p>
            <a:endParaRPr lang="en-GB" sz="1400" dirty="0">
              <a:solidFill>
                <a:schemeClr val="tx2"/>
              </a:solidFill>
            </a:endParaRPr>
          </a:p>
          <a:p>
            <a:r>
              <a:rPr lang="en-GB" sz="1400" dirty="0">
                <a:solidFill>
                  <a:schemeClr val="tx2"/>
                </a:solidFill>
              </a:rPr>
              <a:t>Whole staff training to disseminate knowledge, strategies and experience, to ensure consistency of the school’s approach to children with SEND. </a:t>
            </a:r>
          </a:p>
          <a:p>
            <a:endParaRPr lang="en-GB" sz="1400" dirty="0">
              <a:solidFill>
                <a:schemeClr val="tx2"/>
              </a:solidFill>
            </a:endParaRPr>
          </a:p>
          <a:p>
            <a:r>
              <a:rPr lang="en-GB" sz="1400" dirty="0">
                <a:solidFill>
                  <a:schemeClr val="tx2"/>
                </a:solidFill>
              </a:rPr>
              <a:t>Individual teacher and support staff can attend training courses that are relevant to the needs of specific children in their class. Training takes place on a regular basis. </a:t>
            </a:r>
          </a:p>
        </p:txBody>
      </p:sp>
      <p:sp>
        <p:nvSpPr>
          <p:cNvPr id="5" name="TextBox 4"/>
          <p:cNvSpPr txBox="1"/>
          <p:nvPr/>
        </p:nvSpPr>
        <p:spPr>
          <a:xfrm>
            <a:off x="2063552" y="642496"/>
            <a:ext cx="4032448" cy="5016758"/>
          </a:xfrm>
          <a:prstGeom prst="rect">
            <a:avLst/>
          </a:prstGeom>
          <a:solidFill>
            <a:schemeClr val="accent2">
              <a:lumMod val="20000"/>
              <a:lumOff val="80000"/>
            </a:schemeClr>
          </a:solidFill>
        </p:spPr>
        <p:txBody>
          <a:bodyPr wrap="square" rtlCol="0">
            <a:spAutoFit/>
          </a:bodyPr>
          <a:lstStyle/>
          <a:p>
            <a:r>
              <a:rPr lang="en-GB" sz="1600" dirty="0">
                <a:solidFill>
                  <a:schemeClr val="tx2"/>
                </a:solidFill>
              </a:rPr>
              <a:t>Within our school your child will have access to a class teacher and a full time teaching assistant in their class. Other teaching assistants may also carry out interventions with children.  Your child may also be assessed by the SENco and may work with other professionals who are monitoring outcomes of SEND provision, including the SEND governor</a:t>
            </a:r>
            <a:br>
              <a:rPr lang="en-GB" sz="1600" dirty="0">
                <a:solidFill>
                  <a:schemeClr val="tx2"/>
                </a:solidFill>
              </a:rPr>
            </a:br>
            <a:br>
              <a:rPr lang="en-GB" sz="1600" dirty="0">
                <a:solidFill>
                  <a:schemeClr val="tx2"/>
                </a:solidFill>
              </a:rPr>
            </a:br>
            <a:r>
              <a:rPr lang="en-GB" sz="1600" dirty="0">
                <a:solidFill>
                  <a:schemeClr val="tx2"/>
                </a:solidFill>
              </a:rPr>
              <a:t>Other people or external agencies who may be involved include:</a:t>
            </a:r>
            <a:br>
              <a:rPr lang="en-GB" sz="1600" dirty="0">
                <a:solidFill>
                  <a:schemeClr val="tx2"/>
                </a:solidFill>
              </a:rPr>
            </a:br>
            <a:r>
              <a:rPr lang="en-GB" sz="1600" dirty="0">
                <a:solidFill>
                  <a:schemeClr val="tx2"/>
                </a:solidFill>
              </a:rPr>
              <a:t>Community paediatrician</a:t>
            </a:r>
            <a:br>
              <a:rPr lang="en-GB" sz="1600" dirty="0">
                <a:solidFill>
                  <a:schemeClr val="tx2"/>
                </a:solidFill>
              </a:rPr>
            </a:br>
            <a:r>
              <a:rPr lang="en-GB" sz="1600" dirty="0">
                <a:solidFill>
                  <a:schemeClr val="tx2"/>
                </a:solidFill>
              </a:rPr>
              <a:t>Specialist support service</a:t>
            </a:r>
            <a:br>
              <a:rPr lang="en-GB" sz="1600" dirty="0">
                <a:solidFill>
                  <a:schemeClr val="tx2"/>
                </a:solidFill>
              </a:rPr>
            </a:br>
            <a:r>
              <a:rPr lang="en-GB" sz="1600" dirty="0">
                <a:solidFill>
                  <a:schemeClr val="tx2"/>
                </a:solidFill>
              </a:rPr>
              <a:t>Educational psychologist</a:t>
            </a:r>
            <a:br>
              <a:rPr lang="en-GB" sz="1600" dirty="0">
                <a:solidFill>
                  <a:schemeClr val="tx2"/>
                </a:solidFill>
              </a:rPr>
            </a:br>
            <a:r>
              <a:rPr lang="en-GB" sz="1600" dirty="0">
                <a:solidFill>
                  <a:schemeClr val="tx2"/>
                </a:solidFill>
              </a:rPr>
              <a:t>Occupational Therapy</a:t>
            </a:r>
            <a:br>
              <a:rPr lang="en-GB" sz="1600" dirty="0">
                <a:solidFill>
                  <a:schemeClr val="tx2"/>
                </a:solidFill>
              </a:rPr>
            </a:br>
            <a:r>
              <a:rPr lang="en-GB" sz="1600" dirty="0">
                <a:solidFill>
                  <a:schemeClr val="tx2"/>
                </a:solidFill>
              </a:rPr>
              <a:t>Physiotherapy</a:t>
            </a:r>
            <a:br>
              <a:rPr lang="en-GB" sz="1600" dirty="0">
                <a:solidFill>
                  <a:schemeClr val="tx2"/>
                </a:solidFill>
              </a:rPr>
            </a:br>
            <a:r>
              <a:rPr lang="en-GB" sz="1600" dirty="0">
                <a:solidFill>
                  <a:schemeClr val="tx2"/>
                </a:solidFill>
              </a:rPr>
              <a:t>Speech and Language Service</a:t>
            </a:r>
            <a:br>
              <a:rPr lang="en-GB" sz="1600" dirty="0">
                <a:solidFill>
                  <a:schemeClr val="tx2"/>
                </a:solidFill>
              </a:rPr>
            </a:br>
            <a:r>
              <a:rPr lang="en-GB" sz="1600" dirty="0">
                <a:solidFill>
                  <a:schemeClr val="tx2"/>
                </a:solidFill>
              </a:rPr>
              <a:t>School Nurse</a:t>
            </a:r>
            <a:br>
              <a:rPr lang="en-GB" sz="1600" dirty="0">
                <a:solidFill>
                  <a:schemeClr val="tx2"/>
                </a:solidFill>
              </a:rPr>
            </a:br>
            <a:r>
              <a:rPr lang="en-GB" sz="1600" dirty="0">
                <a:solidFill>
                  <a:schemeClr val="tx2"/>
                </a:solidFill>
              </a:rPr>
              <a:t>CAMHS</a:t>
            </a:r>
          </a:p>
        </p:txBody>
      </p:sp>
      <p:sp>
        <p:nvSpPr>
          <p:cNvPr id="6" name="Oval Callout 5"/>
          <p:cNvSpPr/>
          <p:nvPr/>
        </p:nvSpPr>
        <p:spPr>
          <a:xfrm rot="18428159">
            <a:off x="143219" y="707364"/>
            <a:ext cx="1968458" cy="2068803"/>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335360" y="1229850"/>
            <a:ext cx="1512168" cy="830997"/>
          </a:xfrm>
          <a:prstGeom prst="rect">
            <a:avLst/>
          </a:prstGeom>
          <a:noFill/>
        </p:spPr>
        <p:txBody>
          <a:bodyPr wrap="square" rtlCol="0">
            <a:spAutoFit/>
          </a:bodyPr>
          <a:lstStyle/>
          <a:p>
            <a:r>
              <a:rPr lang="en-GB" sz="1600" dirty="0">
                <a:solidFill>
                  <a:srgbClr val="002060"/>
                </a:solidFill>
              </a:rPr>
              <a:t>Who will be working with your child?</a:t>
            </a:r>
          </a:p>
        </p:txBody>
      </p:sp>
      <p:sp>
        <p:nvSpPr>
          <p:cNvPr id="9" name="Oval Callout 8"/>
          <p:cNvSpPr/>
          <p:nvPr/>
        </p:nvSpPr>
        <p:spPr>
          <a:xfrm rot="2393257">
            <a:off x="10108300" y="151964"/>
            <a:ext cx="1727296" cy="1777923"/>
          </a:xfrm>
          <a:prstGeom prst="wedgeEllipseCallout">
            <a:avLst>
              <a:gd name="adj1" fmla="val -30101"/>
              <a:gd name="adj2" fmla="val 8151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10448962" y="332656"/>
            <a:ext cx="1191654" cy="1446550"/>
          </a:xfrm>
          <a:prstGeom prst="rect">
            <a:avLst/>
          </a:prstGeom>
          <a:noFill/>
        </p:spPr>
        <p:txBody>
          <a:bodyPr wrap="square" rtlCol="0">
            <a:spAutoFit/>
          </a:bodyPr>
          <a:lstStyle/>
          <a:p>
            <a:r>
              <a:rPr lang="en-GB" sz="1100" dirty="0"/>
              <a:t>How are the teachers in school helped to work with children with SEND and what training do they have?</a:t>
            </a:r>
          </a:p>
        </p:txBody>
      </p:sp>
    </p:spTree>
    <p:extLst>
      <p:ext uri="{BB962C8B-B14F-4D97-AF65-F5344CB8AC3E}">
        <p14:creationId xmlns:p14="http://schemas.microsoft.com/office/powerpoint/2010/main" val="3197921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1694" y="1052736"/>
            <a:ext cx="3816424" cy="4896544"/>
          </a:xfrm>
          <a:solidFill>
            <a:schemeClr val="accent2">
              <a:lumMod val="20000"/>
              <a:lumOff val="80000"/>
            </a:schemeClr>
          </a:solidFill>
        </p:spPr>
        <p:txBody>
          <a:bodyPr>
            <a:normAutofit fontScale="90000"/>
          </a:bodyPr>
          <a:lstStyle/>
          <a:p>
            <a:r>
              <a:rPr lang="en-GB" sz="1600" dirty="0">
                <a:latin typeface="+mn-lt"/>
              </a:rPr>
              <a:t>Our school considers that the emotional and social development of children is of great importance and invests a significant amount of resources to pastoral care. All staff in school support children’s emotional and social development but more direct work is carried out by our</a:t>
            </a:r>
            <a:br>
              <a:rPr lang="en-GB" sz="1600" dirty="0">
                <a:latin typeface="+mn-lt"/>
              </a:rPr>
            </a:br>
            <a:r>
              <a:rPr lang="en-GB" sz="1600" dirty="0">
                <a:latin typeface="+mn-lt"/>
              </a:rPr>
              <a:t>Family support worker, who works closely with children and families who need additional emotional and social support.</a:t>
            </a:r>
            <a:br>
              <a:rPr lang="en-GB" sz="1600" dirty="0">
                <a:latin typeface="+mn-lt"/>
              </a:rPr>
            </a:br>
            <a:br>
              <a:rPr lang="en-GB" sz="1600" dirty="0">
                <a:latin typeface="+mn-lt"/>
              </a:rPr>
            </a:br>
            <a:r>
              <a:rPr lang="en-GB" sz="1600" dirty="0">
                <a:latin typeface="+mn-lt"/>
              </a:rPr>
              <a:t>Family support assistant, who works with individuals and small groups to develop emotional literacy and social skills and to work on strategies to help manage feelings, emotions and behaviours. </a:t>
            </a:r>
            <a:br>
              <a:rPr lang="en-GB" sz="1600" dirty="0">
                <a:latin typeface="+mn-lt"/>
              </a:rPr>
            </a:br>
            <a:br>
              <a:rPr lang="en-GB" sz="1600" dirty="0">
                <a:latin typeface="+mn-lt"/>
              </a:rPr>
            </a:br>
            <a:r>
              <a:rPr lang="en-GB" sz="1600" dirty="0">
                <a:latin typeface="+mn-lt"/>
              </a:rPr>
              <a:t>Our school has a policy of zero tolerance towards bullying and all relevant policies are available on the school’s website. </a:t>
            </a:r>
            <a:br>
              <a:rPr lang="en-GB" dirty="0"/>
            </a:br>
            <a:endParaRPr lang="en-GB" dirty="0"/>
          </a:p>
        </p:txBody>
      </p:sp>
      <p:sp>
        <p:nvSpPr>
          <p:cNvPr id="3" name="TextBox 2"/>
          <p:cNvSpPr txBox="1"/>
          <p:nvPr/>
        </p:nvSpPr>
        <p:spPr>
          <a:xfrm>
            <a:off x="7176120" y="404664"/>
            <a:ext cx="4536504" cy="3754874"/>
          </a:xfrm>
          <a:prstGeom prst="rect">
            <a:avLst/>
          </a:prstGeom>
          <a:solidFill>
            <a:schemeClr val="accent2">
              <a:lumMod val="20000"/>
              <a:lumOff val="80000"/>
            </a:schemeClr>
          </a:solidFill>
        </p:spPr>
        <p:txBody>
          <a:bodyPr wrap="square" rtlCol="0">
            <a:spAutoFit/>
          </a:bodyPr>
          <a:lstStyle/>
          <a:p>
            <a:r>
              <a:rPr lang="en-GB" sz="1400" dirty="0"/>
              <a:t>The school is accessible to children with physical disabilities via wide corridors, disabled toilets and disabled parking spaces. There is a lift to the second floor of the KS2 building. The KS1 building has two very short flights of stairs. </a:t>
            </a:r>
          </a:p>
          <a:p>
            <a:r>
              <a:rPr lang="en-GB" sz="1400" dirty="0"/>
              <a:t>We ensure that equipment used is accessible to all children regardless of their needs. </a:t>
            </a:r>
          </a:p>
          <a:p>
            <a:r>
              <a:rPr lang="en-GB" sz="1400" dirty="0"/>
              <a:t>Enrichment activities are extended to all pupils irrelevant of their needs. </a:t>
            </a:r>
          </a:p>
          <a:p>
            <a:r>
              <a:rPr lang="en-GB" sz="1400" dirty="0"/>
              <a:t>All extra-curricular clubs are fully inclusive and if necessary extra arrangement can be made. We have before and after school provision on site that is available to all.</a:t>
            </a:r>
          </a:p>
          <a:p>
            <a:r>
              <a:rPr lang="en-GB" sz="1400" dirty="0"/>
              <a:t>As part of our inclusive curriculum, all school trips (including residential trips) are available to all pupils with extra SEND provision being made where applicable. </a:t>
            </a:r>
          </a:p>
        </p:txBody>
      </p:sp>
      <p:sp>
        <p:nvSpPr>
          <p:cNvPr id="4" name="Oval Callout 3"/>
          <p:cNvSpPr/>
          <p:nvPr/>
        </p:nvSpPr>
        <p:spPr>
          <a:xfrm rot="17805484">
            <a:off x="305532" y="300715"/>
            <a:ext cx="1961331" cy="1891958"/>
          </a:xfrm>
          <a:prstGeom prst="wedgeEllipseCallout">
            <a:avLst>
              <a:gd name="adj1" fmla="val -22592"/>
              <a:gd name="adj2" fmla="val 7115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Oval Callout 4"/>
          <p:cNvSpPr/>
          <p:nvPr/>
        </p:nvSpPr>
        <p:spPr>
          <a:xfrm rot="12609981">
            <a:off x="6291372" y="4219924"/>
            <a:ext cx="1961331" cy="1891958"/>
          </a:xfrm>
          <a:prstGeom prst="wedgeEllipseCallout">
            <a:avLst>
              <a:gd name="adj1" fmla="val -24169"/>
              <a:gd name="adj2" fmla="val 8128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551384" y="692696"/>
            <a:ext cx="1512168" cy="1107996"/>
          </a:xfrm>
          <a:prstGeom prst="rect">
            <a:avLst/>
          </a:prstGeom>
          <a:noFill/>
        </p:spPr>
        <p:txBody>
          <a:bodyPr wrap="square" rtlCol="0">
            <a:spAutoFit/>
          </a:bodyPr>
          <a:lstStyle/>
          <a:p>
            <a:r>
              <a:rPr lang="en-GB" sz="1100" dirty="0"/>
              <a:t>How does our school provide support to improve the emotional and social development of our SEND pupils?</a:t>
            </a:r>
          </a:p>
        </p:txBody>
      </p:sp>
      <p:sp>
        <p:nvSpPr>
          <p:cNvPr id="7" name="TextBox 6"/>
          <p:cNvSpPr txBox="1"/>
          <p:nvPr/>
        </p:nvSpPr>
        <p:spPr>
          <a:xfrm>
            <a:off x="6559710" y="4581127"/>
            <a:ext cx="1623956" cy="1169551"/>
          </a:xfrm>
          <a:prstGeom prst="rect">
            <a:avLst/>
          </a:prstGeom>
          <a:noFill/>
        </p:spPr>
        <p:txBody>
          <a:bodyPr wrap="square" rtlCol="0">
            <a:spAutoFit/>
          </a:bodyPr>
          <a:lstStyle/>
          <a:p>
            <a:r>
              <a:rPr lang="en-GB" sz="1400" dirty="0"/>
              <a:t>How have we made the school accessible to children with SEND?</a:t>
            </a:r>
          </a:p>
        </p:txBody>
      </p:sp>
    </p:spTree>
    <p:extLst>
      <p:ext uri="{BB962C8B-B14F-4D97-AF65-F5344CB8AC3E}">
        <p14:creationId xmlns:p14="http://schemas.microsoft.com/office/powerpoint/2010/main" val="339393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1739426"/>
            <a:ext cx="4032448" cy="4497886"/>
          </a:xfrm>
          <a:solidFill>
            <a:schemeClr val="accent2">
              <a:lumMod val="20000"/>
              <a:lumOff val="80000"/>
            </a:schemeClr>
          </a:solidFill>
        </p:spPr>
        <p:txBody>
          <a:bodyPr>
            <a:normAutofit fontScale="90000"/>
          </a:bodyPr>
          <a:lstStyle/>
          <a:p>
            <a:r>
              <a:rPr lang="en-GB" sz="1400" dirty="0">
                <a:latin typeface="+mn-lt"/>
              </a:rPr>
              <a:t>Progress in additional intervention groups is monitored and tracked continuously by the adult leading the intervention and this is overseen by the </a:t>
            </a:r>
            <a:r>
              <a:rPr lang="en-GB" sz="1400" dirty="0" err="1">
                <a:latin typeface="+mn-lt"/>
              </a:rPr>
              <a:t>SENco</a:t>
            </a:r>
            <a:r>
              <a:rPr lang="en-GB" sz="1400" dirty="0">
                <a:latin typeface="+mn-lt"/>
              </a:rPr>
              <a:t>. </a:t>
            </a:r>
            <a:br>
              <a:rPr lang="en-GB" sz="1400" dirty="0">
                <a:latin typeface="+mn-lt"/>
              </a:rPr>
            </a:br>
            <a:br>
              <a:rPr lang="en-GB" sz="1400" dirty="0">
                <a:latin typeface="+mn-lt"/>
              </a:rPr>
            </a:br>
            <a:r>
              <a:rPr lang="en-GB" sz="1400" dirty="0">
                <a:latin typeface="+mn-lt"/>
              </a:rPr>
              <a:t>National Curriculum outcomes are tracked and used to measure progress made by SEND pupils.</a:t>
            </a:r>
            <a:br>
              <a:rPr lang="en-GB" sz="1400" dirty="0">
                <a:latin typeface="+mn-lt"/>
              </a:rPr>
            </a:br>
            <a:br>
              <a:rPr lang="en-GB" sz="1400" dirty="0">
                <a:latin typeface="+mn-lt"/>
              </a:rPr>
            </a:br>
            <a:r>
              <a:rPr lang="en-GB" sz="1400" dirty="0">
                <a:latin typeface="+mn-lt"/>
              </a:rPr>
              <a:t>Pre-Key stage statements are used to measure progress for some SEND pupils</a:t>
            </a:r>
            <a:br>
              <a:rPr lang="en-GB" sz="1400" dirty="0">
                <a:latin typeface="+mn-lt"/>
              </a:rPr>
            </a:br>
            <a:br>
              <a:rPr lang="en-GB" sz="1400" dirty="0">
                <a:latin typeface="+mn-lt"/>
              </a:rPr>
            </a:br>
            <a:r>
              <a:rPr lang="en-GB" sz="1400" dirty="0">
                <a:latin typeface="+mn-lt"/>
              </a:rPr>
              <a:t>Termly pupil progress meetings are held with the class teachers, </a:t>
            </a:r>
            <a:r>
              <a:rPr lang="en-GB" sz="1400" dirty="0" err="1">
                <a:latin typeface="+mn-lt"/>
              </a:rPr>
              <a:t>SENco</a:t>
            </a:r>
            <a:r>
              <a:rPr lang="en-GB" sz="1400" dirty="0">
                <a:latin typeface="+mn-lt"/>
              </a:rPr>
              <a:t> and members of the senior leadership team.</a:t>
            </a:r>
            <a:br>
              <a:rPr lang="en-GB" sz="1400" dirty="0">
                <a:latin typeface="+mn-lt"/>
              </a:rPr>
            </a:br>
            <a:br>
              <a:rPr lang="en-GB" sz="1400" dirty="0">
                <a:latin typeface="+mn-lt"/>
              </a:rPr>
            </a:br>
            <a:r>
              <a:rPr lang="en-GB" sz="1400" dirty="0">
                <a:latin typeface="+mn-lt"/>
              </a:rPr>
              <a:t>A provision map is used to record provision across all year groups and progress is tracked in a variety of ways. </a:t>
            </a:r>
            <a:br>
              <a:rPr lang="en-GB" sz="1400" dirty="0">
                <a:latin typeface="+mn-lt"/>
              </a:rPr>
            </a:br>
            <a:r>
              <a:rPr lang="en-GB" sz="1400" dirty="0">
                <a:latin typeface="+mn-lt"/>
              </a:rPr>
              <a:t>Inclusion meetings and Annual Review meetings are held for some SEND pupils.</a:t>
            </a:r>
            <a:br>
              <a:rPr lang="en-GB" sz="1400" dirty="0">
                <a:latin typeface="+mn-lt"/>
              </a:rPr>
            </a:br>
            <a:br>
              <a:rPr lang="en-GB" sz="1400" dirty="0">
                <a:latin typeface="+mn-lt"/>
              </a:rPr>
            </a:br>
            <a:r>
              <a:rPr lang="en-GB" sz="1400" dirty="0">
                <a:latin typeface="+mn-lt"/>
              </a:rPr>
              <a:t>Information is shared with parents at Parent’s Evenings and through your child’s annual report. </a:t>
            </a:r>
          </a:p>
        </p:txBody>
      </p:sp>
      <p:sp>
        <p:nvSpPr>
          <p:cNvPr id="3" name="Oval Callout 2"/>
          <p:cNvSpPr/>
          <p:nvPr/>
        </p:nvSpPr>
        <p:spPr>
          <a:xfrm rot="18167164">
            <a:off x="21757" y="197742"/>
            <a:ext cx="2163998" cy="2071162"/>
          </a:xfrm>
          <a:prstGeom prst="wedgeEllipseCallout">
            <a:avLst>
              <a:gd name="adj1" fmla="val -27327"/>
              <a:gd name="adj2" fmla="val 60119"/>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303210" y="633158"/>
            <a:ext cx="1773124" cy="1200329"/>
          </a:xfrm>
          <a:prstGeom prst="rect">
            <a:avLst/>
          </a:prstGeom>
          <a:noFill/>
        </p:spPr>
        <p:txBody>
          <a:bodyPr wrap="square" rtlCol="0">
            <a:spAutoFit/>
          </a:bodyPr>
          <a:lstStyle/>
          <a:p>
            <a:r>
              <a:rPr lang="en-GB" sz="1200" dirty="0">
                <a:solidFill>
                  <a:srgbClr val="002060"/>
                </a:solidFill>
              </a:rPr>
              <a:t>How do we assess and evaluate the provision that has been arranged for your child and the progress that they are making?</a:t>
            </a:r>
          </a:p>
        </p:txBody>
      </p:sp>
      <p:sp>
        <p:nvSpPr>
          <p:cNvPr id="5" name="TextBox 4"/>
          <p:cNvSpPr txBox="1"/>
          <p:nvPr/>
        </p:nvSpPr>
        <p:spPr>
          <a:xfrm>
            <a:off x="7752184" y="332656"/>
            <a:ext cx="3744416" cy="4708981"/>
          </a:xfrm>
          <a:prstGeom prst="rect">
            <a:avLst/>
          </a:prstGeom>
          <a:solidFill>
            <a:schemeClr val="accent2">
              <a:lumMod val="20000"/>
              <a:lumOff val="80000"/>
            </a:schemeClr>
          </a:solidFill>
        </p:spPr>
        <p:txBody>
          <a:bodyPr wrap="square" rtlCol="0">
            <a:spAutoFit/>
          </a:bodyPr>
          <a:lstStyle/>
          <a:p>
            <a:r>
              <a:rPr lang="en-GB" sz="1200" dirty="0"/>
              <a:t>Kingsley Primary School is part of Inspire Multi Academy Trust (</a:t>
            </a:r>
            <a:r>
              <a:rPr lang="en-GB" sz="1200" dirty="0" err="1"/>
              <a:t>InMAT</a:t>
            </a:r>
            <a:r>
              <a:rPr lang="en-GB" sz="1200" dirty="0"/>
              <a:t>) and are accountable to </a:t>
            </a:r>
            <a:r>
              <a:rPr lang="en-GB" sz="1200" dirty="0" err="1"/>
              <a:t>InMat</a:t>
            </a:r>
            <a:r>
              <a:rPr lang="en-GB" sz="1200" dirty="0"/>
              <a:t> and the governing body. Parent and staff representatives are elected to the governing body. In addition, they can appoint their own community governors and it is traditionally these posts which the governing body uses to cover skills gaps, hence these posts are often offered to governors from the business community. </a:t>
            </a:r>
          </a:p>
          <a:p>
            <a:endParaRPr lang="en-GB" sz="1200" dirty="0"/>
          </a:p>
          <a:p>
            <a:r>
              <a:rPr lang="en-GB" sz="1200" dirty="0" err="1"/>
              <a:t>InMAT</a:t>
            </a:r>
            <a:r>
              <a:rPr lang="en-GB" sz="1200" dirty="0"/>
              <a:t> and the governing body are responsible for the conduct of the school and must promote high standards of educational achievement at the school. </a:t>
            </a:r>
          </a:p>
          <a:p>
            <a:endParaRPr lang="en-GB" sz="1200" dirty="0"/>
          </a:p>
          <a:p>
            <a:r>
              <a:rPr lang="en-GB" sz="1200" dirty="0"/>
              <a:t>The SEND Governor must liaise with the </a:t>
            </a:r>
            <a:r>
              <a:rPr lang="en-GB" sz="1200" dirty="0" err="1"/>
              <a:t>SENco</a:t>
            </a:r>
            <a:r>
              <a:rPr lang="en-GB" sz="1200" dirty="0"/>
              <a:t> to ensure that the school makes the necessary provision for every pupil with SEND. The SEND governor provides the link between the governing body and the school in relation to pupils with SEND. It is their role to help raise awareness of SEND issues at governing body meetings and to give up to date information on SEND provision. </a:t>
            </a:r>
          </a:p>
          <a:p>
            <a:endParaRPr lang="en-GB" sz="1200" dirty="0"/>
          </a:p>
          <a:p>
            <a:r>
              <a:rPr lang="en-GB" sz="1200" dirty="0"/>
              <a:t>All SEND and Inclusion policies can be found on the school website. </a:t>
            </a:r>
          </a:p>
        </p:txBody>
      </p:sp>
      <p:sp>
        <p:nvSpPr>
          <p:cNvPr id="6" name="Oval Callout 5"/>
          <p:cNvSpPr/>
          <p:nvPr/>
        </p:nvSpPr>
        <p:spPr>
          <a:xfrm rot="16857071">
            <a:off x="5697900" y="338863"/>
            <a:ext cx="1854510" cy="1876842"/>
          </a:xfrm>
          <a:prstGeom prst="wedgeEllipseCallout">
            <a:avLst>
              <a:gd name="adj1" fmla="val -51665"/>
              <a:gd name="adj2" fmla="val 60543"/>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5879976" y="549834"/>
            <a:ext cx="1584176" cy="1169551"/>
          </a:xfrm>
          <a:prstGeom prst="rect">
            <a:avLst/>
          </a:prstGeom>
          <a:noFill/>
        </p:spPr>
        <p:txBody>
          <a:bodyPr wrap="square" rtlCol="0">
            <a:spAutoFit/>
          </a:bodyPr>
          <a:lstStyle/>
          <a:p>
            <a:r>
              <a:rPr lang="en-GB" sz="1400" dirty="0">
                <a:solidFill>
                  <a:srgbClr val="002060"/>
                </a:solidFill>
              </a:rPr>
              <a:t>Where can you find our SEND policies and what is the role of the governors?</a:t>
            </a:r>
          </a:p>
        </p:txBody>
      </p:sp>
    </p:spTree>
    <p:extLst>
      <p:ext uri="{BB962C8B-B14F-4D97-AF65-F5344CB8AC3E}">
        <p14:creationId xmlns:p14="http://schemas.microsoft.com/office/powerpoint/2010/main" val="922189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1947070"/>
            <a:ext cx="4753744" cy="1985985"/>
          </a:xfrm>
          <a:solidFill>
            <a:schemeClr val="accent2">
              <a:lumMod val="20000"/>
              <a:lumOff val="80000"/>
            </a:schemeClr>
          </a:solidFill>
        </p:spPr>
        <p:txBody>
          <a:bodyPr>
            <a:normAutofit fontScale="90000"/>
          </a:bodyPr>
          <a:lstStyle/>
          <a:p>
            <a:r>
              <a:rPr lang="en-GB" sz="1400" dirty="0">
                <a:solidFill>
                  <a:schemeClr val="tx2"/>
                </a:solidFill>
                <a:latin typeface="+mn-lt"/>
              </a:rPr>
              <a:t>If you have any concerns about the provision your child may be receiving or the progress that they are making, your first point of contact should be your child’s class teacher. If you wish to discuss your concerns further, you can ask to speak with the </a:t>
            </a:r>
            <a:r>
              <a:rPr lang="en-GB" sz="1400" dirty="0" err="1">
                <a:solidFill>
                  <a:schemeClr val="tx2"/>
                </a:solidFill>
                <a:latin typeface="+mn-lt"/>
              </a:rPr>
              <a:t>SENco</a:t>
            </a:r>
            <a:r>
              <a:rPr lang="en-GB" sz="1400" dirty="0">
                <a:solidFill>
                  <a:schemeClr val="tx2"/>
                </a:solidFill>
                <a:latin typeface="+mn-lt"/>
              </a:rPr>
              <a:t>, Key Stage Leader, Deputy head,  Assistant Head or Headteacher. </a:t>
            </a:r>
            <a:br>
              <a:rPr lang="en-GB" sz="1400" dirty="0">
                <a:solidFill>
                  <a:schemeClr val="tx2"/>
                </a:solidFill>
                <a:latin typeface="+mn-lt"/>
              </a:rPr>
            </a:br>
            <a:br>
              <a:rPr lang="en-GB" sz="1400" dirty="0">
                <a:solidFill>
                  <a:schemeClr val="tx2"/>
                </a:solidFill>
                <a:latin typeface="+mn-lt"/>
              </a:rPr>
            </a:br>
            <a:r>
              <a:rPr lang="en-GB" sz="1400" dirty="0">
                <a:solidFill>
                  <a:schemeClr val="tx2"/>
                </a:solidFill>
                <a:latin typeface="+mn-lt"/>
              </a:rPr>
              <a:t>If you are still not happy, you can request a meeting with our chair of governors or SEND governor who can be contacted through the school. </a:t>
            </a:r>
          </a:p>
        </p:txBody>
      </p:sp>
      <p:sp>
        <p:nvSpPr>
          <p:cNvPr id="3" name="TextBox 2"/>
          <p:cNvSpPr txBox="1"/>
          <p:nvPr/>
        </p:nvSpPr>
        <p:spPr>
          <a:xfrm>
            <a:off x="1847528" y="4581128"/>
            <a:ext cx="4759843" cy="1600438"/>
          </a:xfrm>
          <a:prstGeom prst="rect">
            <a:avLst/>
          </a:prstGeom>
          <a:solidFill>
            <a:schemeClr val="accent2">
              <a:lumMod val="20000"/>
              <a:lumOff val="80000"/>
            </a:schemeClr>
          </a:solidFill>
        </p:spPr>
        <p:txBody>
          <a:bodyPr wrap="square" rtlCol="0">
            <a:spAutoFit/>
          </a:bodyPr>
          <a:lstStyle/>
          <a:p>
            <a:r>
              <a:rPr lang="en-GB" sz="1400" dirty="0">
                <a:solidFill>
                  <a:schemeClr val="tx2"/>
                </a:solidFill>
              </a:rPr>
              <a:t>Contact names of staff are below. Staff can be contacted via the school office on 01604 713822</a:t>
            </a:r>
          </a:p>
          <a:p>
            <a:r>
              <a:rPr lang="en-GB" sz="1400" dirty="0">
                <a:solidFill>
                  <a:schemeClr val="tx2"/>
                </a:solidFill>
              </a:rPr>
              <a:t>Mr Liam Cox – </a:t>
            </a:r>
            <a:r>
              <a:rPr lang="en-GB" sz="1400" dirty="0" err="1">
                <a:solidFill>
                  <a:schemeClr val="tx2"/>
                </a:solidFill>
              </a:rPr>
              <a:t>Headteacher</a:t>
            </a:r>
            <a:endParaRPr lang="en-GB" sz="1400" dirty="0">
              <a:solidFill>
                <a:schemeClr val="tx2"/>
              </a:solidFill>
            </a:endParaRPr>
          </a:p>
          <a:p>
            <a:r>
              <a:rPr lang="en-GB" sz="1400" dirty="0">
                <a:solidFill>
                  <a:schemeClr val="tx2"/>
                </a:solidFill>
              </a:rPr>
              <a:t>Mr Tom Griffiths – Deputy head. </a:t>
            </a:r>
          </a:p>
          <a:p>
            <a:r>
              <a:rPr lang="en-GB" sz="1400" dirty="0">
                <a:solidFill>
                  <a:schemeClr val="tx2"/>
                </a:solidFill>
              </a:rPr>
              <a:t>Mrs Lynne </a:t>
            </a:r>
            <a:r>
              <a:rPr lang="en-GB" sz="1400" dirty="0" err="1">
                <a:solidFill>
                  <a:schemeClr val="tx2"/>
                </a:solidFill>
              </a:rPr>
              <a:t>D’alessio</a:t>
            </a:r>
            <a:r>
              <a:rPr lang="en-GB" sz="1400" dirty="0">
                <a:solidFill>
                  <a:schemeClr val="tx2"/>
                </a:solidFill>
              </a:rPr>
              <a:t> – Assistant Head </a:t>
            </a:r>
          </a:p>
          <a:p>
            <a:r>
              <a:rPr lang="en-GB" sz="1400" dirty="0">
                <a:solidFill>
                  <a:schemeClr val="tx2"/>
                </a:solidFill>
              </a:rPr>
              <a:t>Mrs Catherine Windus – </a:t>
            </a:r>
            <a:r>
              <a:rPr lang="en-GB" sz="1400" dirty="0" err="1">
                <a:solidFill>
                  <a:schemeClr val="tx2"/>
                </a:solidFill>
              </a:rPr>
              <a:t>SENco</a:t>
            </a:r>
            <a:endParaRPr lang="en-GB" sz="1400" dirty="0">
              <a:solidFill>
                <a:schemeClr val="tx2"/>
              </a:solidFill>
            </a:endParaRPr>
          </a:p>
          <a:p>
            <a:r>
              <a:rPr lang="en-GB" sz="1400" dirty="0">
                <a:solidFill>
                  <a:schemeClr val="tx2"/>
                </a:solidFill>
              </a:rPr>
              <a:t>SEND Governor -</a:t>
            </a:r>
          </a:p>
        </p:txBody>
      </p:sp>
      <p:sp>
        <p:nvSpPr>
          <p:cNvPr id="4" name="TextBox 3"/>
          <p:cNvSpPr txBox="1"/>
          <p:nvPr/>
        </p:nvSpPr>
        <p:spPr>
          <a:xfrm>
            <a:off x="7407344" y="340869"/>
            <a:ext cx="4480326" cy="5262979"/>
          </a:xfrm>
          <a:prstGeom prst="rect">
            <a:avLst/>
          </a:prstGeom>
          <a:solidFill>
            <a:schemeClr val="accent2">
              <a:lumMod val="20000"/>
              <a:lumOff val="80000"/>
            </a:schemeClr>
          </a:solidFill>
        </p:spPr>
        <p:txBody>
          <a:bodyPr wrap="square" rtlCol="0">
            <a:spAutoFit/>
          </a:bodyPr>
          <a:lstStyle/>
          <a:p>
            <a:r>
              <a:rPr lang="en-GB" sz="1400" dirty="0">
                <a:solidFill>
                  <a:schemeClr val="tx2"/>
                </a:solidFill>
              </a:rPr>
              <a:t>In line with the new SEND Code of Practice (2014) all Local Educational Authorities must display their own Local Offer of Support for Children and Young People with Special Educational Needs and Disabilities (SEND) and the families that support them. Please follow the link  below to see Northamptonshire's Local Offer. </a:t>
            </a:r>
          </a:p>
          <a:p>
            <a:endParaRPr lang="en-GB" sz="1400" dirty="0">
              <a:solidFill>
                <a:schemeClr val="tx2"/>
              </a:solidFill>
            </a:endParaRPr>
          </a:p>
          <a:p>
            <a:r>
              <a:rPr lang="en-GB" sz="1400" b="1" dirty="0">
                <a:solidFill>
                  <a:schemeClr val="accent5">
                    <a:lumMod val="75000"/>
                  </a:schemeClr>
                </a:solidFill>
                <a:hlinkClick r:id="rId2"/>
              </a:rPr>
              <a:t>https://www.northamptonshire.gov.uk/councilservices/children-families-education/send/local-offer/Pages/default.aspx</a:t>
            </a:r>
            <a:endParaRPr lang="en-GB" sz="1400" b="1" dirty="0">
              <a:solidFill>
                <a:schemeClr val="accent5">
                  <a:lumMod val="75000"/>
                </a:schemeClr>
              </a:solidFill>
            </a:endParaRPr>
          </a:p>
          <a:p>
            <a:endParaRPr lang="en-GB" sz="1400" dirty="0">
              <a:solidFill>
                <a:schemeClr val="accent5">
                  <a:lumMod val="75000"/>
                </a:schemeClr>
              </a:solidFill>
            </a:endParaRPr>
          </a:p>
          <a:p>
            <a:r>
              <a:rPr lang="en-GB" sz="1400" dirty="0"/>
              <a:t>Information Advice and Support Service for Special Educational Needs and Disability in Northants (IASS)</a:t>
            </a:r>
          </a:p>
          <a:p>
            <a:r>
              <a:rPr lang="en-GB" sz="1400" b="1" dirty="0">
                <a:solidFill>
                  <a:schemeClr val="accent5">
                    <a:lumMod val="75000"/>
                  </a:schemeClr>
                </a:solidFill>
                <a:hlinkClick r:id="rId3"/>
              </a:rPr>
              <a:t>http://www.iassnorthants.co.uk/Pages/home.aspx</a:t>
            </a:r>
            <a:endParaRPr lang="en-GB" sz="1400" b="1" dirty="0">
              <a:solidFill>
                <a:schemeClr val="accent5">
                  <a:lumMod val="75000"/>
                </a:schemeClr>
              </a:solidFill>
            </a:endParaRPr>
          </a:p>
          <a:p>
            <a:endParaRPr lang="en-GB" sz="1400" b="1" dirty="0">
              <a:solidFill>
                <a:schemeClr val="accent5">
                  <a:lumMod val="75000"/>
                </a:schemeClr>
              </a:solidFill>
            </a:endParaRPr>
          </a:p>
          <a:p>
            <a:r>
              <a:rPr lang="en-GB" sz="1400" dirty="0">
                <a:solidFill>
                  <a:schemeClr val="tx2"/>
                </a:solidFill>
              </a:rPr>
              <a:t>Northants Parent Forum</a:t>
            </a:r>
          </a:p>
          <a:p>
            <a:r>
              <a:rPr lang="en-GB" sz="1400" b="1" dirty="0">
                <a:solidFill>
                  <a:schemeClr val="accent5">
                    <a:lumMod val="75000"/>
                  </a:schemeClr>
                </a:solidFill>
                <a:hlinkClick r:id="rId4"/>
              </a:rPr>
              <a:t>https://www.npfg.co.uk/</a:t>
            </a:r>
            <a:endParaRPr lang="en-GB" sz="1400" b="1" dirty="0">
              <a:solidFill>
                <a:schemeClr val="accent5">
                  <a:lumMod val="75000"/>
                </a:schemeClr>
              </a:solidFill>
            </a:endParaRPr>
          </a:p>
          <a:p>
            <a:endParaRPr lang="en-GB" sz="1400" b="1" dirty="0">
              <a:solidFill>
                <a:schemeClr val="accent5">
                  <a:lumMod val="75000"/>
                </a:schemeClr>
              </a:solidFill>
            </a:endParaRPr>
          </a:p>
          <a:p>
            <a:r>
              <a:rPr lang="en-GB" sz="1400" dirty="0">
                <a:solidFill>
                  <a:schemeClr val="tx2"/>
                </a:solidFill>
              </a:rPr>
              <a:t>Nationwide support for professionals within SEND</a:t>
            </a:r>
          </a:p>
          <a:p>
            <a:r>
              <a:rPr lang="en-GB" sz="1400" b="1" dirty="0">
                <a:solidFill>
                  <a:schemeClr val="accent3"/>
                </a:solidFill>
                <a:hlinkClick r:id="rId5"/>
              </a:rPr>
              <a:t>https://nasen.org.uk/</a:t>
            </a:r>
            <a:endParaRPr lang="en-GB" sz="1400" b="1" dirty="0">
              <a:solidFill>
                <a:schemeClr val="accent3"/>
              </a:solidFill>
            </a:endParaRPr>
          </a:p>
          <a:p>
            <a:endParaRPr lang="en-GB" sz="1400" dirty="0">
              <a:solidFill>
                <a:schemeClr val="accent3"/>
              </a:solidFill>
            </a:endParaRPr>
          </a:p>
          <a:p>
            <a:endParaRPr lang="en-GB" sz="1400" dirty="0">
              <a:solidFill>
                <a:schemeClr val="tx2"/>
              </a:solidFill>
            </a:endParaRPr>
          </a:p>
          <a:p>
            <a:endParaRPr lang="en-GB" sz="1400" dirty="0">
              <a:solidFill>
                <a:schemeClr val="accent5">
                  <a:lumMod val="75000"/>
                </a:schemeClr>
              </a:solidFill>
            </a:endParaRPr>
          </a:p>
        </p:txBody>
      </p:sp>
      <p:sp>
        <p:nvSpPr>
          <p:cNvPr id="5" name="Oval Callout 4"/>
          <p:cNvSpPr/>
          <p:nvPr/>
        </p:nvSpPr>
        <p:spPr>
          <a:xfrm rot="16857071">
            <a:off x="505589" y="64806"/>
            <a:ext cx="1854510" cy="1876842"/>
          </a:xfrm>
          <a:prstGeom prst="wedgeEllipseCallout">
            <a:avLst>
              <a:gd name="adj1" fmla="val -22956"/>
              <a:gd name="adj2" fmla="val 86246"/>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Oval Callout 5"/>
          <p:cNvSpPr/>
          <p:nvPr/>
        </p:nvSpPr>
        <p:spPr>
          <a:xfrm rot="16857071">
            <a:off x="5356680" y="222594"/>
            <a:ext cx="1854510" cy="1876842"/>
          </a:xfrm>
          <a:prstGeom prst="wedgeEllipseCallout">
            <a:avLst>
              <a:gd name="adj1" fmla="val -51665"/>
              <a:gd name="adj2" fmla="val 60543"/>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748769" y="377411"/>
            <a:ext cx="1098759" cy="1569660"/>
          </a:xfrm>
          <a:prstGeom prst="rect">
            <a:avLst/>
          </a:prstGeom>
          <a:noFill/>
        </p:spPr>
        <p:txBody>
          <a:bodyPr wrap="square" rtlCol="0">
            <a:spAutoFit/>
          </a:bodyPr>
          <a:lstStyle/>
          <a:p>
            <a:r>
              <a:rPr lang="en-GB" sz="1600" dirty="0">
                <a:solidFill>
                  <a:srgbClr val="002060"/>
                </a:solidFill>
              </a:rPr>
              <a:t>What to do if you are not happy?</a:t>
            </a:r>
          </a:p>
          <a:p>
            <a:r>
              <a:rPr lang="en-GB" sz="1600" dirty="0">
                <a:solidFill>
                  <a:srgbClr val="002060"/>
                </a:solidFill>
              </a:rPr>
              <a:t>Key contacts. </a:t>
            </a:r>
          </a:p>
        </p:txBody>
      </p:sp>
      <p:sp>
        <p:nvSpPr>
          <p:cNvPr id="8" name="TextBox 7"/>
          <p:cNvSpPr txBox="1"/>
          <p:nvPr/>
        </p:nvSpPr>
        <p:spPr>
          <a:xfrm>
            <a:off x="5711214" y="576239"/>
            <a:ext cx="1296144" cy="1246495"/>
          </a:xfrm>
          <a:prstGeom prst="rect">
            <a:avLst/>
          </a:prstGeom>
          <a:noFill/>
        </p:spPr>
        <p:txBody>
          <a:bodyPr wrap="square" rtlCol="0">
            <a:spAutoFit/>
          </a:bodyPr>
          <a:lstStyle/>
          <a:p>
            <a:r>
              <a:rPr lang="en-GB" sz="1500" dirty="0">
                <a:solidFill>
                  <a:srgbClr val="002060"/>
                </a:solidFill>
              </a:rPr>
              <a:t>How can the Local Educational Authority support me?</a:t>
            </a:r>
          </a:p>
        </p:txBody>
      </p:sp>
    </p:spTree>
    <p:extLst>
      <p:ext uri="{BB962C8B-B14F-4D97-AF65-F5344CB8AC3E}">
        <p14:creationId xmlns:p14="http://schemas.microsoft.com/office/powerpoint/2010/main" val="237380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DA15C6C-6BB6-4DB6-B7D6-7F14EAB2CC5C}">
  <ds:schemaRefs>
    <ds:schemaRef ds:uri="http://schemas.openxmlformats.org/package/2006/metadata/core-properties"/>
    <ds:schemaRef ds:uri="http://schemas.microsoft.com/office/2006/documentManagement/types"/>
    <ds:schemaRef ds:uri="a4f35948-e619-41b3-aa29-22878b09cfd2"/>
    <ds:schemaRef ds:uri="http://schemas.microsoft.com/office/infopath/2007/PartnerControls"/>
    <ds:schemaRef ds:uri="http://schemas.microsoft.com/office/2006/metadata/properties"/>
    <ds:schemaRef ds:uri="http://purl.org/dc/terms/"/>
    <ds:schemaRef ds:uri="http://purl.org/dc/dcmitype/"/>
    <ds:schemaRef ds:uri="http://purl.org/dc/elements/1.1/"/>
    <ds:schemaRef ds:uri="40262f94-9f35-4ac3-9a90-690165a166b7"/>
    <ds:schemaRef ds:uri="http://www.w3.org/XML/1998/namespace"/>
  </ds:schemaRefs>
</ds:datastoreItem>
</file>

<file path=customXml/itemProps2.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3.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341</TotalTime>
  <Words>3219</Words>
  <Application>Microsoft Office PowerPoint</Application>
  <PresentationFormat>Widescreen</PresentationFormat>
  <Paragraphs>111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Cambria</vt:lpstr>
      <vt:lpstr>Times New Roman</vt:lpstr>
      <vt:lpstr>Children Friends 16x9</vt:lpstr>
      <vt:lpstr>Kingsley Primary School Local Offer SEND Information Report. </vt:lpstr>
      <vt:lpstr>PowerPoint Presentation</vt:lpstr>
      <vt:lpstr>PowerPoint Presentation</vt:lpstr>
      <vt:lpstr>We recognise that “moving on” can be difficult for a child with SEND and take steps to ensure that any transition is as smooth as possible.  If your child is moving to another school:  We will contact the school SENco and make sure he/she knows about any special arrangements and support that needs to be made for your child. We will make sure that all records about your child are passed on as soon as possible. In school we will work with your child to help them prepare for the move.   When moving classes in school:  Information will be passed on to the new class teacher, in advance and a planning meeting will take place with the new teacher. Some children benefit from having a transition book to support them understand moving on, and this will be available for all children who need it.  In Year 6 The SENco will discuss the specific needs of your child with the SENco of the new secondary school, or their designated representative.  Your child may be invited to additional visits at their new school. These visits are designed for pupils with SEND or other additional needs..  </vt:lpstr>
      <vt:lpstr>PowerPoint Presentation</vt:lpstr>
      <vt:lpstr>PowerPoint Presentation</vt:lpstr>
      <vt:lpstr>External Agencies:  If your child has been identified as needing more specialist input in addition to excellent classroom teaching and intervention groups, referrals will be  made to outside agencies to advise and support the school in enabling your child to make progress.  Before referrals are made, you will be asked to come to a meeting to discuss your child’s progress and help plan possible ways forward.  You may be asked to give your permission for the school to refer your child to a specialist professional e.g. a Speech and Language therapist or Educational Psychologist. This will help the school and yourself to understand your child’s particular needs better and be able to support them better in school.  The specialist profession will work with your child to understand their needs and make recommendations which may include:  making changes to the way your child is supported in class    some individual support or changing some aspects of teaching to support them better  support to set specific targets which will include their specific expertise  a group run by school staff under the guidance of the outside professional – e.g. a social skills  group and specific intervention.  A group or individual work with an outside professional  The school may suggest that your child needs some agreed individual support in school. We will tell  you how the support with be used and what strategies will be put in place.  </vt:lpstr>
      <vt:lpstr>  Specified Individual support – Education, Health and Care Plan. (EHCP)  The school (or parents) can request that the Local Authority (LA) carry out a statutory assessment of your child’s needs. This is a legal process.  After the school have sent in the request to the LA ( with information about your child, including some information from parents) they will then decide whether they think your child’s needs  seem complex enough to need a statutory assessment. If this is the case they will ask you and all professionals involved with your child to write a report outlining your child’s needs.   After the report have all been sent, the LA will decide if your child's needs are severe, complex and lifelong and that they need more than 20 hours or support in school to make good progress. If this is the case they will write an EHC plan. If this is not the case, they will ask the school to continue with the support and also set up a meeting in school to ensure a plan is in place to help your child to make as much progress as possible.  The EHC plan will outline the provision your child will receive and what strategies must be put in place. It will also have long and short term goals for your child.   An additional adult may be used to support your child with whole class learning, run individual programmes or small groups to support their needs.   For further information about the EHCP process, please speak with the SENco in the first instance or contact IASS ( information and Advice Services) http://www.iassnorthants.co.uk/Pages/home.aspx </vt:lpstr>
      <vt:lpstr>PowerPoint Presentation</vt:lpstr>
      <vt:lpstr>Our school considers that the emotional and social development of children is of great importance and invests a significant amount of resources to pastoral care. All staff in school support children’s emotional and social development but more direct work is carried out by our Family support worker, who works closely with children and families who need additional emotional and social support.  Family support assistant, who works with individuals and small groups to develop emotional literacy and social skills and to work on strategies to help manage feelings, emotions and behaviours.   Our school has a policy of zero tolerance towards bullying and all relevant policies are available on the school’s website.  </vt:lpstr>
      <vt:lpstr>Progress in additional intervention groups is monitored and tracked continuously by the adult leading the intervention and this is overseen by the SENco.   National Curriculum outcomes are tracked and used to measure progress made by SEND pupils.  Pre-Key stage statements are used to measure progress for some SEND pupils  Termly pupil progress meetings are held with the class teachers, SENco and members of the senior leadership team.  A provision map is used to record provision across all year groups and progress is tracked in a variety of ways.  Inclusion meetings and Annual Review meetings are held for some SEND pupils.  Information is shared with parents at Parent’s Evenings and through your child’s annual report. </vt:lpstr>
      <vt:lpstr>If you have any concerns about the provision your child may be receiving or the progress that they are making, your first point of contact should be your child’s class teacher. If you wish to discuss your concerns further, you can ask to speak with the SENco, Key Stage Leader, Deputy head,  Assistant Head or Headteacher.   If you are still not happy, you can request a meeting with our chair of governors or SEND governor who can be contacted through the school.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Kingsley Primary School Local Offer SEND Information Report.</dc:title>
  <dc:creator>C Windus</dc:creator>
  <cp:keywords/>
  <cp:lastModifiedBy>Mrs DAlessio</cp:lastModifiedBy>
  <cp:revision>32</cp:revision>
  <dcterms:created xsi:type="dcterms:W3CDTF">2020-12-10T09:29:48Z</dcterms:created>
  <dcterms:modified xsi:type="dcterms:W3CDTF">2022-05-04T07:27:55Z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